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256" r:id="rId2"/>
    <p:sldId id="266" r:id="rId3"/>
    <p:sldId id="268" r:id="rId4"/>
    <p:sldId id="272" r:id="rId5"/>
    <p:sldId id="273" r:id="rId6"/>
    <p:sldId id="274" r:id="rId7"/>
    <p:sldId id="278" r:id="rId8"/>
    <p:sldId id="279" r:id="rId9"/>
    <p:sldId id="285" r:id="rId10"/>
    <p:sldId id="286" r:id="rId11"/>
    <p:sldId id="287" r:id="rId12"/>
    <p:sldId id="277" r:id="rId13"/>
    <p:sldId id="281" r:id="rId14"/>
    <p:sldId id="282" r:id="rId15"/>
    <p:sldId id="288" r:id="rId16"/>
    <p:sldId id="275" r:id="rId17"/>
    <p:sldId id="260" r:id="rId18"/>
    <p:sldId id="284" r:id="rId19"/>
    <p:sldId id="259" r:id="rId20"/>
    <p:sldId id="269"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49" autoAdjust="0"/>
    <p:restoredTop sz="95942" autoAdjust="0"/>
  </p:normalViewPr>
  <p:slideViewPr>
    <p:cSldViewPr>
      <p:cViewPr>
        <p:scale>
          <a:sx n="100" d="100"/>
          <a:sy n="100" d="100"/>
        </p:scale>
        <p:origin x="-1218"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1676E5-2E87-43ED-AB7E-28A2CA05E6F1}" type="datetimeFigureOut">
              <a:rPr lang="en-US" smtClean="0"/>
              <a:pPr/>
              <a:t>8/26/2010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BEF3DB-35F6-470E-B747-985A1A4381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BEF3DB-35F6-470E-B747-985A1A438107}"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baseline="0" dirty="0" smtClean="0">
                <a:latin typeface="Arial" pitchFamily="34" charset="0"/>
                <a:cs typeface="Arial" pitchFamily="34" charset="0"/>
              </a:rPr>
              <a:t>On a separate sheet of paper, match the pictures on slide #4 to the historical timeline shown on slide #3.  There may be more than one answer.</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4BEF3DB-35F6-470E-B747-985A1A43810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dirty="0" smtClean="0">
                <a:latin typeface="Arial" pitchFamily="34" charset="0"/>
                <a:cs typeface="Arial" pitchFamily="34" charset="0"/>
              </a:rPr>
              <a:t>Students were</a:t>
            </a:r>
            <a:r>
              <a:rPr lang="en-US" baseline="0" dirty="0" smtClean="0">
                <a:latin typeface="Arial" pitchFamily="34" charset="0"/>
                <a:cs typeface="Arial" pitchFamily="34" charset="0"/>
              </a:rPr>
              <a:t> </a:t>
            </a:r>
            <a:r>
              <a:rPr lang="en-US" dirty="0" smtClean="0">
                <a:latin typeface="Arial" pitchFamily="34" charset="0"/>
                <a:cs typeface="Arial" pitchFamily="34" charset="0"/>
              </a:rPr>
              <a:t>able to match all the pictures shown in slide #4 with the history timeline</a:t>
            </a:r>
            <a:r>
              <a:rPr lang="en-US" baseline="0" dirty="0" smtClean="0">
                <a:latin typeface="Arial" pitchFamily="34" charset="0"/>
                <a:cs typeface="Arial" pitchFamily="34" charset="0"/>
              </a:rPr>
              <a:t> events shown in slide #3</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4BEF3DB-35F6-470E-B747-985A1A43810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dirty="0" smtClean="0">
                <a:latin typeface="Arial" pitchFamily="34" charset="0"/>
                <a:cs typeface="Arial" pitchFamily="34" charset="0"/>
              </a:rPr>
              <a:t>Students were not able</a:t>
            </a:r>
            <a:r>
              <a:rPr lang="en-US" baseline="0" dirty="0" smtClean="0">
                <a:latin typeface="Arial" pitchFamily="34" charset="0"/>
                <a:cs typeface="Arial" pitchFamily="34" charset="0"/>
              </a:rPr>
              <a:t> to match some of the pictures shown in slide #4 to the history timeline events shown in slide #3</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4BEF3DB-35F6-470E-B747-985A1A438107}"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dirty="0" smtClean="0">
                <a:latin typeface="Arial" pitchFamily="34" charset="0"/>
                <a:cs typeface="Arial" pitchFamily="34" charset="0"/>
              </a:rPr>
              <a:t>This fill in the blank quiz is being given to</a:t>
            </a:r>
            <a:r>
              <a:rPr lang="en-US" baseline="0" dirty="0" smtClean="0">
                <a:latin typeface="Arial" pitchFamily="34" charset="0"/>
                <a:cs typeface="Arial" pitchFamily="34" charset="0"/>
              </a:rPr>
              <a:t> see if the students are understanding and retaining the information</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4BEF3DB-35F6-470E-B747-985A1A438107}"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600" baseline="0" dirty="0" smtClean="0">
                <a:latin typeface="Arial" pitchFamily="34" charset="0"/>
                <a:cs typeface="Arial" pitchFamily="34" charset="0"/>
              </a:rPr>
              <a:t>A golden star signifies that you are studying and learning the information</a:t>
            </a:r>
            <a:endParaRPr lang="en-US" sz="16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4BEF3DB-35F6-470E-B747-985A1A438107}"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dirty="0" smtClean="0"/>
              <a:t>Students were overwhelmingly interested in the presentation</a:t>
            </a:r>
            <a:r>
              <a:rPr lang="en-US" baseline="0" dirty="0" smtClean="0"/>
              <a:t> and gave comments, feedback, and asked questions</a:t>
            </a:r>
            <a:endParaRPr lang="en-US" dirty="0"/>
          </a:p>
        </p:txBody>
      </p:sp>
      <p:sp>
        <p:nvSpPr>
          <p:cNvPr id="4" name="Slide Number Placeholder 3"/>
          <p:cNvSpPr>
            <a:spLocks noGrp="1"/>
          </p:cNvSpPr>
          <p:nvPr>
            <p:ph type="sldNum" sz="quarter" idx="10"/>
          </p:nvPr>
        </p:nvSpPr>
        <p:spPr/>
        <p:txBody>
          <a:bodyPr/>
          <a:lstStyle/>
          <a:p>
            <a:fld id="{34BEF3DB-35F6-470E-B747-985A1A438107}"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BEF3DB-35F6-470E-B747-985A1A438107}"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dirty="0" smtClean="0">
                <a:latin typeface="Arial" pitchFamily="34" charset="0"/>
                <a:cs typeface="Arial" pitchFamily="34" charset="0"/>
              </a:rPr>
              <a:t>This concludes the Native American Indian Heritage Month presentation</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4BEF3DB-35F6-470E-B747-985A1A438107}"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nativeamericanhm_pg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5602" name="Rectangle 2"/>
          <p:cNvSpPr>
            <a:spLocks noGrp="1" noChangeArrowheads="1"/>
          </p:cNvSpPr>
          <p:nvPr>
            <p:ph type="ctrTitle"/>
          </p:nvPr>
        </p:nvSpPr>
        <p:spPr>
          <a:xfrm>
            <a:off x="685800" y="2819400"/>
            <a:ext cx="7772400" cy="2057400"/>
          </a:xfrm>
        </p:spPr>
        <p:txBody>
          <a:bodyPr/>
          <a:lstStyle>
            <a:lvl1pPr algn="ctr">
              <a:defRPr sz="4800"/>
            </a:lvl1pPr>
          </a:lstStyle>
          <a:p>
            <a:r>
              <a:rPr lang="en-US" smtClean="0"/>
              <a:t>Click to edit Master title style</a:t>
            </a:r>
            <a:endParaRPr lang="en-US"/>
          </a:p>
        </p:txBody>
      </p:sp>
      <p:sp>
        <p:nvSpPr>
          <p:cNvPr id="25603" name="Rectangle 3"/>
          <p:cNvSpPr>
            <a:spLocks noGrp="1" noChangeArrowheads="1"/>
          </p:cNvSpPr>
          <p:nvPr>
            <p:ph type="subTitle" idx="1"/>
          </p:nvPr>
        </p:nvSpPr>
        <p:spPr>
          <a:xfrm>
            <a:off x="1219200" y="381000"/>
            <a:ext cx="6400800" cy="914400"/>
          </a:xfrm>
        </p:spPr>
        <p:txBody>
          <a:bodyPr/>
          <a:lstStyle>
            <a:lvl1pPr marL="0" indent="0" algn="ctr">
              <a:buFontTx/>
              <a:buNone/>
              <a:defRPr sz="24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3768DA-BAFD-4C2F-B6A6-CFF2D86B2BB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105A7E-70DD-4E72-9F71-1219D736DEB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7818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82296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657600"/>
            <a:ext cx="82296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2900C06-ACF3-44EB-89B0-0C0E1DB14BE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7818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219200"/>
            <a:ext cx="4038600" cy="4724400"/>
          </a:xfrm>
        </p:spPr>
        <p:txBody>
          <a:bodyPr/>
          <a:lstStyle/>
          <a:p>
            <a:pPr lvl="0"/>
            <a:r>
              <a:rPr lang="en-US" noProof="0" smtClean="0"/>
              <a:t>Click icon to add clip art</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451090-E4F8-4646-9A66-14F2078B5D0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DE9EC4-90A8-4E5D-84ED-82BF8FBF7E1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0F8C51-3D4B-4E1B-93BA-E71556CEAB4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5750494-51A0-47D7-90B9-059E8120B3B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DA442EE-A1FF-445B-A5DC-EB3F59D61C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D85DD75-9C40-4400-8729-A119713B9D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079F67C-88D9-4C6D-9833-D6E19186EBE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3453D8-DBD3-4569-8B59-094170500DD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1D8187-8636-4763-8902-F5425B1E30F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pic>
        <p:nvPicPr>
          <p:cNvPr id="1032" name="Picture 8" descr="nativeamericanhm_pg2"/>
          <p:cNvPicPr>
            <a:picLocks noChangeAspect="1" noChangeArrowheads="1"/>
          </p:cNvPicPr>
          <p:nvPr/>
        </p:nvPicPr>
        <p:blipFill>
          <a:blip r:embed="rId15" cstate="print"/>
          <a:srcRect/>
          <a:stretch>
            <a:fillRect/>
          </a:stretch>
        </p:blipFill>
        <p:spPr bwMode="auto">
          <a:xfrm>
            <a:off x="0" y="0"/>
            <a:ext cx="9144000" cy="6858000"/>
          </a:xfrm>
          <a:prstGeom prst="rect">
            <a:avLst/>
          </a:prstGeom>
          <a:noFill/>
        </p:spPr>
      </p:pic>
      <p:sp>
        <p:nvSpPr>
          <p:cNvPr id="1027" name="Rectangle 2"/>
          <p:cNvSpPr>
            <a:spLocks noGrp="1" noChangeArrowheads="1"/>
          </p:cNvSpPr>
          <p:nvPr>
            <p:ph type="title"/>
          </p:nvPr>
        </p:nvSpPr>
        <p:spPr bwMode="auto">
          <a:xfrm>
            <a:off x="457200" y="76200"/>
            <a:ext cx="6781800"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219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400" smtClean="0">
                <a:latin typeface="Times New Roman" pitchFamily="18" charset="0"/>
              </a:defRPr>
            </a:lvl1pPr>
          </a:lstStyle>
          <a:p>
            <a:pPr>
              <a:defRPr/>
            </a:pPr>
            <a:endParaRPr lang="en-US"/>
          </a:p>
        </p:txBody>
      </p:sp>
      <p:sp>
        <p:nvSpPr>
          <p:cNvPr id="245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1" sz="1400" smtClean="0">
                <a:latin typeface="Times New Roman" pitchFamily="18" charset="0"/>
              </a:defRPr>
            </a:lvl1pPr>
          </a:lstStyle>
          <a:p>
            <a:pPr>
              <a:defRPr/>
            </a:pPr>
            <a:endParaRPr lang="en-US"/>
          </a:p>
        </p:txBody>
      </p:sp>
      <p:sp>
        <p:nvSpPr>
          <p:cNvPr id="245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smtClean="0">
                <a:latin typeface="Times New Roman" pitchFamily="18" charset="0"/>
              </a:defRPr>
            </a:lvl1pPr>
          </a:lstStyle>
          <a:p>
            <a:pPr>
              <a:defRPr/>
            </a:pPr>
            <a:fld id="{827A6B0B-EB08-4118-B238-50A0E5516D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iming>
    <p:tnLst>
      <p:par>
        <p:cTn id="1" dur="indefinite" restart="never" nodeType="tmRoot"/>
      </p:par>
    </p:tnLst>
  </p:timing>
  <p:txStyles>
    <p:titleStyle>
      <a:lvl1pPr algn="l" rtl="0" eaLnBrk="1" fontAlgn="base" hangingPunct="1">
        <a:spcBef>
          <a:spcPct val="0"/>
        </a:spcBef>
        <a:spcAft>
          <a:spcPct val="0"/>
        </a:spcAft>
        <a:defRPr sz="3600">
          <a:solidFill>
            <a:srgbClr val="000000"/>
          </a:solidFill>
          <a:latin typeface="+mj-lt"/>
          <a:ea typeface="+mj-ea"/>
          <a:cs typeface="+mj-cs"/>
        </a:defRPr>
      </a:lvl1pPr>
      <a:lvl2pPr algn="l" rtl="0" eaLnBrk="1" fontAlgn="base" hangingPunct="1">
        <a:spcBef>
          <a:spcPct val="0"/>
        </a:spcBef>
        <a:spcAft>
          <a:spcPct val="0"/>
        </a:spcAft>
        <a:defRPr sz="3600">
          <a:solidFill>
            <a:srgbClr val="000000"/>
          </a:solidFill>
          <a:latin typeface="Gill Sans MT" pitchFamily="34" charset="0"/>
        </a:defRPr>
      </a:lvl2pPr>
      <a:lvl3pPr algn="l" rtl="0" eaLnBrk="1" fontAlgn="base" hangingPunct="1">
        <a:spcBef>
          <a:spcPct val="0"/>
        </a:spcBef>
        <a:spcAft>
          <a:spcPct val="0"/>
        </a:spcAft>
        <a:defRPr sz="3600">
          <a:solidFill>
            <a:srgbClr val="000000"/>
          </a:solidFill>
          <a:latin typeface="Gill Sans MT" pitchFamily="34" charset="0"/>
        </a:defRPr>
      </a:lvl3pPr>
      <a:lvl4pPr algn="l" rtl="0" eaLnBrk="1" fontAlgn="base" hangingPunct="1">
        <a:spcBef>
          <a:spcPct val="0"/>
        </a:spcBef>
        <a:spcAft>
          <a:spcPct val="0"/>
        </a:spcAft>
        <a:defRPr sz="3600">
          <a:solidFill>
            <a:srgbClr val="000000"/>
          </a:solidFill>
          <a:latin typeface="Gill Sans MT" pitchFamily="34" charset="0"/>
        </a:defRPr>
      </a:lvl4pPr>
      <a:lvl5pPr algn="l" rtl="0" eaLnBrk="1" fontAlgn="base" hangingPunct="1">
        <a:spcBef>
          <a:spcPct val="0"/>
        </a:spcBef>
        <a:spcAft>
          <a:spcPct val="0"/>
        </a:spcAft>
        <a:defRPr sz="3600">
          <a:solidFill>
            <a:srgbClr val="000000"/>
          </a:solidFill>
          <a:latin typeface="Gill Sans MT" pitchFamily="34" charset="0"/>
        </a:defRPr>
      </a:lvl5pPr>
      <a:lvl6pPr marL="457200" algn="l" rtl="0" eaLnBrk="1" fontAlgn="base" hangingPunct="1">
        <a:spcBef>
          <a:spcPct val="0"/>
        </a:spcBef>
        <a:spcAft>
          <a:spcPct val="0"/>
        </a:spcAft>
        <a:defRPr sz="3600">
          <a:solidFill>
            <a:srgbClr val="000000"/>
          </a:solidFill>
          <a:latin typeface="Gill Sans MT" pitchFamily="34" charset="0"/>
        </a:defRPr>
      </a:lvl6pPr>
      <a:lvl7pPr marL="914400" algn="l" rtl="0" eaLnBrk="1" fontAlgn="base" hangingPunct="1">
        <a:spcBef>
          <a:spcPct val="0"/>
        </a:spcBef>
        <a:spcAft>
          <a:spcPct val="0"/>
        </a:spcAft>
        <a:defRPr sz="3600">
          <a:solidFill>
            <a:srgbClr val="000000"/>
          </a:solidFill>
          <a:latin typeface="Gill Sans MT" pitchFamily="34" charset="0"/>
        </a:defRPr>
      </a:lvl7pPr>
      <a:lvl8pPr marL="1371600" algn="l" rtl="0" eaLnBrk="1" fontAlgn="base" hangingPunct="1">
        <a:spcBef>
          <a:spcPct val="0"/>
        </a:spcBef>
        <a:spcAft>
          <a:spcPct val="0"/>
        </a:spcAft>
        <a:defRPr sz="3600">
          <a:solidFill>
            <a:srgbClr val="000000"/>
          </a:solidFill>
          <a:latin typeface="Gill Sans MT" pitchFamily="34" charset="0"/>
        </a:defRPr>
      </a:lvl8pPr>
      <a:lvl9pPr marL="1828800" algn="l" rtl="0" eaLnBrk="1" fontAlgn="base" hangingPunct="1">
        <a:spcBef>
          <a:spcPct val="0"/>
        </a:spcBef>
        <a:spcAft>
          <a:spcPct val="0"/>
        </a:spcAft>
        <a:defRPr sz="3600">
          <a:solidFill>
            <a:srgbClr val="000000"/>
          </a:solidFill>
          <a:latin typeface="Gill Sans MT" pitchFamily="34" charset="0"/>
        </a:defRPr>
      </a:lvl9pPr>
    </p:titleStyle>
    <p:bodyStyle>
      <a:lvl1pPr marL="342900" indent="-342900" algn="l" rtl="0" eaLnBrk="1" fontAlgn="base" hangingPunct="1">
        <a:spcBef>
          <a:spcPct val="20000"/>
        </a:spcBef>
        <a:spcAft>
          <a:spcPct val="0"/>
        </a:spcAft>
        <a:buClr>
          <a:schemeClr val="tx1"/>
        </a:buClr>
        <a:buChar char="•"/>
        <a:defRPr sz="2800">
          <a:solidFill>
            <a:srgbClr val="000000"/>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600">
          <a:solidFill>
            <a:srgbClr val="000000"/>
          </a:solidFill>
          <a:latin typeface="+mn-lt"/>
        </a:defRPr>
      </a:lvl2pPr>
      <a:lvl3pPr marL="1143000" indent="-228600" algn="l" rtl="0" eaLnBrk="1" fontAlgn="base" hangingPunct="1">
        <a:spcBef>
          <a:spcPct val="20000"/>
        </a:spcBef>
        <a:spcAft>
          <a:spcPct val="0"/>
        </a:spcAft>
        <a:buClr>
          <a:schemeClr val="tx1"/>
        </a:buClr>
        <a:buChar char="•"/>
        <a:defRPr sz="2400">
          <a:solidFill>
            <a:srgbClr val="000000"/>
          </a:solidFill>
          <a:latin typeface="+mn-lt"/>
        </a:defRPr>
      </a:lvl3pPr>
      <a:lvl4pPr marL="1600200" indent="-228600" algn="l" rtl="0" eaLnBrk="1" fontAlgn="base" hangingPunct="1">
        <a:spcBef>
          <a:spcPct val="20000"/>
        </a:spcBef>
        <a:spcAft>
          <a:spcPct val="0"/>
        </a:spcAft>
        <a:buClr>
          <a:schemeClr val="tx1"/>
        </a:buClr>
        <a:buChar char="•"/>
        <a:defRPr sz="2000">
          <a:solidFill>
            <a:srgbClr val="000000"/>
          </a:solidFill>
          <a:latin typeface="+mn-lt"/>
        </a:defRPr>
      </a:lvl4pPr>
      <a:lvl5pPr marL="2057400" indent="-228600" algn="l" rtl="0" eaLnBrk="1" fontAlgn="base" hangingPunct="1">
        <a:spcBef>
          <a:spcPct val="20000"/>
        </a:spcBef>
        <a:spcAft>
          <a:spcPct val="0"/>
        </a:spcAft>
        <a:buClr>
          <a:schemeClr val="tx1"/>
        </a:buClr>
        <a:buChar char="•"/>
        <a:defRPr sz="2000">
          <a:solidFill>
            <a:srgbClr val="000000"/>
          </a:solidFill>
          <a:latin typeface="+mn-lt"/>
        </a:defRPr>
      </a:lvl5pPr>
      <a:lvl6pPr marL="2514600" indent="-228600" algn="l" rtl="0" eaLnBrk="1" fontAlgn="base" hangingPunct="1">
        <a:spcBef>
          <a:spcPct val="20000"/>
        </a:spcBef>
        <a:spcAft>
          <a:spcPct val="0"/>
        </a:spcAft>
        <a:buClr>
          <a:schemeClr val="tx1"/>
        </a:buClr>
        <a:buChar char="•"/>
        <a:defRPr sz="2000">
          <a:solidFill>
            <a:srgbClr val="000000"/>
          </a:solidFill>
          <a:latin typeface="+mn-lt"/>
        </a:defRPr>
      </a:lvl6pPr>
      <a:lvl7pPr marL="2971800" indent="-228600" algn="l" rtl="0" eaLnBrk="1" fontAlgn="base" hangingPunct="1">
        <a:spcBef>
          <a:spcPct val="20000"/>
        </a:spcBef>
        <a:spcAft>
          <a:spcPct val="0"/>
        </a:spcAft>
        <a:buClr>
          <a:schemeClr val="tx1"/>
        </a:buClr>
        <a:buChar char="•"/>
        <a:defRPr sz="2000">
          <a:solidFill>
            <a:srgbClr val="000000"/>
          </a:solidFill>
          <a:latin typeface="+mn-lt"/>
        </a:defRPr>
      </a:lvl7pPr>
      <a:lvl8pPr marL="3429000" indent="-228600" algn="l" rtl="0" eaLnBrk="1" fontAlgn="base" hangingPunct="1">
        <a:spcBef>
          <a:spcPct val="20000"/>
        </a:spcBef>
        <a:spcAft>
          <a:spcPct val="0"/>
        </a:spcAft>
        <a:buClr>
          <a:schemeClr val="tx1"/>
        </a:buClr>
        <a:buChar char="•"/>
        <a:defRPr sz="2000">
          <a:solidFill>
            <a:srgbClr val="000000"/>
          </a:solidFill>
          <a:latin typeface="+mn-lt"/>
        </a:defRPr>
      </a:lvl8pPr>
      <a:lvl9pPr marL="3886200" indent="-228600" algn="l" rtl="0" eaLnBrk="1" fontAlgn="base" hangingPunct="1">
        <a:spcBef>
          <a:spcPct val="20000"/>
        </a:spcBef>
        <a:spcAft>
          <a:spcPct val="0"/>
        </a:spcAft>
        <a:buClr>
          <a:schemeClr val="tx1"/>
        </a:buClr>
        <a:buChar char="•"/>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www.indigenouspeople.net/geronimo.htm" TargetMode="External"/><Relationship Id="rId3" Type="http://schemas.openxmlformats.org/officeDocument/2006/relationships/hyperlink" Target="http://www.tesasbeyondhistory.net/kids/hunting/arrow.html" TargetMode="External"/><Relationship Id="rId7" Type="http://schemas.openxmlformats.org/officeDocument/2006/relationships/hyperlink" Target="http://www.bluecloud.org/43.html" TargetMode="External"/><Relationship Id="rId12" Type="http://schemas.openxmlformats.org/officeDocument/2006/relationships/hyperlink" Target="http://www.nativeamericancultures.com/famous.htm" TargetMode="External"/><Relationship Id="rId2" Type="http://schemas.openxmlformats.org/officeDocument/2006/relationships/hyperlink" Target="http://www.texasbeyondhistory.net/kids/hunting/index.html" TargetMode="External"/><Relationship Id="rId1" Type="http://schemas.openxmlformats.org/officeDocument/2006/relationships/slideLayout" Target="../slideLayouts/slideLayout2.xml"/><Relationship Id="rId6" Type="http://schemas.openxmlformats.org/officeDocument/2006/relationships/hyperlink" Target="http://crazyhorsememorial.org/" TargetMode="External"/><Relationship Id="rId11" Type="http://schemas.openxmlformats.org/officeDocument/2006/relationships/hyperlink" Target="http://www.lakhota.com/" TargetMode="External"/><Relationship Id="rId5" Type="http://schemas.openxmlformats.org/officeDocument/2006/relationships/hyperlink" Target="http://www.powersource.com/cheorkee/history.html" TargetMode="External"/><Relationship Id="rId10" Type="http://schemas.openxmlformats.org/officeDocument/2006/relationships/hyperlink" Target="http://www.deomi.org/specialobservance/presentations.cfm?CatID=8" TargetMode="External"/><Relationship Id="rId4" Type="http://schemas.openxmlformats.org/officeDocument/2006/relationships/hyperlink" Target="http://www.native-languages.org/kidfaq.htm" TargetMode="External"/><Relationship Id="rId9" Type="http://schemas.openxmlformats.org/officeDocument/2006/relationships/hyperlink" Target="http://www.u-s-history.com/pages/h1008.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42explore2.com/trailoftears.htm" TargetMode="External"/><Relationship Id="rId3" Type="http://schemas.openxmlformats.org/officeDocument/2006/relationships/hyperlink" Target="http://www.bigorrin.org/sioux_kids.htm" TargetMode="External"/><Relationship Id="rId7" Type="http://schemas.openxmlformats.org/officeDocument/2006/relationships/hyperlink" Target="http://www.u-s-history.com/pages/h3951.html" TargetMode="External"/><Relationship Id="rId2" Type="http://schemas.openxmlformats.org/officeDocument/2006/relationships/hyperlink" Target="http://www.greatdreams.com/native.htm" TargetMode="External"/><Relationship Id="rId1" Type="http://schemas.openxmlformats.org/officeDocument/2006/relationships/slideLayout" Target="../slideLayouts/slideLayout2.xml"/><Relationship Id="rId6" Type="http://schemas.openxmlformats.org/officeDocument/2006/relationships/hyperlink" Target="http://www.pbs.org/wgbh/aia/part4/4p2959.html" TargetMode="External"/><Relationship Id="rId5" Type="http://schemas.openxmlformats.org/officeDocument/2006/relationships/hyperlink" Target="http://www.pbs.org/wgbh/aia/part4/4h1567.html" TargetMode="External"/><Relationship Id="rId4" Type="http://schemas.openxmlformats.org/officeDocument/2006/relationships/hyperlink" Target="http://www.powersource.com/gallery/people/default.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wmf"/><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362200"/>
            <a:ext cx="9144000" cy="990600"/>
          </a:xfrm>
        </p:spPr>
        <p:txBody>
          <a:bodyPr>
            <a:normAutofit fontScale="90000"/>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4000" b="1" dirty="0" smtClean="0">
                <a:latin typeface="Arial" pitchFamily="34" charset="0"/>
                <a:cs typeface="Arial" pitchFamily="34" charset="0"/>
              </a:rPr>
              <a:t> </a:t>
            </a:r>
            <a:r>
              <a:rPr lang="en-US" sz="4400" b="1" dirty="0" smtClean="0">
                <a:latin typeface="Arial" pitchFamily="34" charset="0"/>
                <a:cs typeface="Arial" pitchFamily="34" charset="0"/>
              </a:rPr>
              <a:t>PRESENTATION</a:t>
            </a:r>
            <a:endParaRPr lang="en-US" sz="4400" dirty="0" smtClean="0">
              <a:latin typeface="Arial" pitchFamily="34" charset="0"/>
              <a:cs typeface="Arial" pitchFamily="34" charset="0"/>
            </a:endParaRPr>
          </a:p>
        </p:txBody>
      </p:sp>
      <p:sp>
        <p:nvSpPr>
          <p:cNvPr id="4" name="Subtitle 3"/>
          <p:cNvSpPr>
            <a:spLocks noGrp="1"/>
          </p:cNvSpPr>
          <p:nvPr>
            <p:ph type="subTitle" idx="1"/>
          </p:nvPr>
        </p:nvSpPr>
        <p:spPr>
          <a:xfrm>
            <a:off x="0" y="0"/>
            <a:ext cx="9144000" cy="1295400"/>
          </a:xfrm>
        </p:spPr>
        <p:txBody>
          <a:bodyPr/>
          <a:lstStyle/>
          <a:p>
            <a:r>
              <a:rPr lang="en-US" sz="4400" b="1" dirty="0" smtClean="0">
                <a:latin typeface="Arial" pitchFamily="34" charset="0"/>
                <a:cs typeface="Arial" pitchFamily="34" charset="0"/>
              </a:rPr>
              <a:t>NATIONAL AMERICAN INDIAN HERITAGE MONTH</a:t>
            </a:r>
            <a:endParaRPr lang="en-US" sz="4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lstStyle/>
          <a:p>
            <a:pPr algn="ctr"/>
            <a:r>
              <a:rPr lang="en-US" sz="4400" b="1" dirty="0" smtClean="0">
                <a:latin typeface="Arial" pitchFamily="34" charset="0"/>
                <a:cs typeface="Arial" pitchFamily="34" charset="0"/>
              </a:rPr>
              <a:t>CORRECT  RESPONSE</a:t>
            </a:r>
            <a:endParaRPr lang="en-US" sz="4400" b="1" dirty="0">
              <a:latin typeface="Arial" pitchFamily="34" charset="0"/>
              <a:cs typeface="Arial" pitchFamily="34" charset="0"/>
            </a:endParaRPr>
          </a:p>
        </p:txBody>
      </p:sp>
      <p:pic>
        <p:nvPicPr>
          <p:cNvPr id="2050" name="Picture 2" descr="C:\Users\DeMetras\AppData\Local\Microsoft\Windows\Temporary Internet Files\Content.IE5\U6ESUPPH\MC900439608[1].png"/>
          <p:cNvPicPr>
            <a:picLocks noGrp="1" noChangeAspect="1" noChangeArrowheads="1"/>
          </p:cNvPicPr>
          <p:nvPr>
            <p:ph idx="1"/>
          </p:nvPr>
        </p:nvPicPr>
        <p:blipFill>
          <a:blip r:embed="rId3" cstate="print"/>
          <a:stretch>
            <a:fillRect/>
          </a:stretch>
        </p:blipFill>
        <p:spPr bwMode="auto">
          <a:xfrm>
            <a:off x="2769112" y="1219200"/>
            <a:ext cx="3605776" cy="4724400"/>
          </a:xfrm>
          <a:prstGeom prst="rect">
            <a:avLst/>
          </a:prstGeom>
          <a:noFill/>
        </p:spPr>
      </p:pic>
      <p:sp>
        <p:nvSpPr>
          <p:cNvPr id="5" name="TextBox 4"/>
          <p:cNvSpPr txBox="1"/>
          <p:nvPr/>
        </p:nvSpPr>
        <p:spPr>
          <a:xfrm>
            <a:off x="5151361" y="3048000"/>
            <a:ext cx="2034724" cy="400110"/>
          </a:xfrm>
          <a:prstGeom prst="rect">
            <a:avLst/>
          </a:prstGeom>
          <a:noFill/>
        </p:spPr>
        <p:txBody>
          <a:bodyPr wrap="none" rtlCol="0">
            <a:spAutoFit/>
          </a:bodyPr>
          <a:lstStyle/>
          <a:p>
            <a:pPr algn="ctr"/>
            <a:r>
              <a:rPr lang="en-US" sz="2000" b="1" dirty="0" smtClean="0"/>
              <a:t>GOLDEN STAR</a:t>
            </a:r>
            <a:endParaRPr lang="en-US" sz="2000" b="1" dirty="0"/>
          </a:p>
        </p:txBody>
      </p:sp>
      <p:sp>
        <p:nvSpPr>
          <p:cNvPr id="6" name="TextBox 5"/>
          <p:cNvSpPr txBox="1"/>
          <p:nvPr/>
        </p:nvSpPr>
        <p:spPr>
          <a:xfrm>
            <a:off x="2209800" y="5029200"/>
            <a:ext cx="4996552" cy="369332"/>
          </a:xfrm>
          <a:prstGeom prst="rect">
            <a:avLst/>
          </a:prstGeom>
          <a:noFill/>
        </p:spPr>
        <p:txBody>
          <a:bodyPr wrap="square" rtlCol="0">
            <a:spAutoFit/>
          </a:bodyPr>
          <a:lstStyle/>
          <a:p>
            <a:pPr algn="ctr"/>
            <a:r>
              <a:rPr lang="en-US" dirty="0" smtClean="0"/>
              <a:t>REACH FOR THE STARS</a:t>
            </a:r>
            <a:endParaRPr lang="en-US" dirty="0"/>
          </a:p>
        </p:txBody>
      </p:sp>
    </p:spTree>
  </p:cSld>
  <p:clrMapOvr>
    <a:masterClrMapping/>
  </p:clrMapOvr>
  <p:transition>
    <p:wheel spokes="8"/>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lgn="ctr"/>
            <a:r>
              <a:rPr lang="en-US" sz="4400" b="1" dirty="0" smtClean="0">
                <a:latin typeface="Arial" pitchFamily="34" charset="0"/>
                <a:cs typeface="Arial" pitchFamily="34" charset="0"/>
              </a:rPr>
              <a:t>INCORRECT  RESPONSE</a:t>
            </a:r>
            <a:endParaRPr lang="en-US" sz="4400" b="1" dirty="0">
              <a:latin typeface="Arial" pitchFamily="34" charset="0"/>
              <a:cs typeface="Arial" pitchFamily="34" charset="0"/>
            </a:endParaRPr>
          </a:p>
        </p:txBody>
      </p:sp>
      <p:pic>
        <p:nvPicPr>
          <p:cNvPr id="3074" name="Picture 2" descr="C:\Users\DeMetras\AppData\Local\Microsoft\Windows\Temporary Internet Files\Content.IE5\DWMPZYP2\MC910215915[1].jpg"/>
          <p:cNvPicPr>
            <a:picLocks noGrp="1" noChangeAspect="1" noChangeArrowheads="1"/>
          </p:cNvPicPr>
          <p:nvPr>
            <p:ph idx="1"/>
          </p:nvPr>
        </p:nvPicPr>
        <p:blipFill>
          <a:blip r:embed="rId3" cstate="print"/>
          <a:stretch>
            <a:fillRect/>
          </a:stretch>
        </p:blipFill>
        <p:spPr bwMode="auto">
          <a:xfrm>
            <a:off x="4572000" y="2133600"/>
            <a:ext cx="4038600" cy="4114800"/>
          </a:xfrm>
          <a:prstGeom prst="rect">
            <a:avLst/>
          </a:prstGeom>
          <a:noFill/>
        </p:spPr>
      </p:pic>
      <p:sp>
        <p:nvSpPr>
          <p:cNvPr id="5" name="TextBox 4"/>
          <p:cNvSpPr txBox="1"/>
          <p:nvPr/>
        </p:nvSpPr>
        <p:spPr>
          <a:xfrm>
            <a:off x="0" y="1371600"/>
            <a:ext cx="4429418" cy="1200329"/>
          </a:xfrm>
          <a:prstGeom prst="rect">
            <a:avLst/>
          </a:prstGeom>
          <a:noFill/>
        </p:spPr>
        <p:txBody>
          <a:bodyPr wrap="square" rtlCol="0">
            <a:spAutoFit/>
          </a:bodyPr>
          <a:lstStyle/>
          <a:p>
            <a:r>
              <a:rPr lang="en-US" dirty="0" smtClean="0"/>
              <a:t>Responses to fill in the blanks quiz were</a:t>
            </a:r>
          </a:p>
          <a:p>
            <a:r>
              <a:rPr lang="en-US" dirty="0" smtClean="0"/>
              <a:t>outstanding and showed only a few of the</a:t>
            </a:r>
          </a:p>
          <a:p>
            <a:r>
              <a:rPr lang="en-US" dirty="0" smtClean="0"/>
              <a:t>students with a need for improvement</a:t>
            </a:r>
          </a:p>
          <a:p>
            <a:endParaRPr lang="en-US" dirty="0"/>
          </a:p>
        </p:txBody>
      </p:sp>
      <p:sp>
        <p:nvSpPr>
          <p:cNvPr id="6" name="TextBox 5"/>
          <p:cNvSpPr txBox="1"/>
          <p:nvPr/>
        </p:nvSpPr>
        <p:spPr>
          <a:xfrm>
            <a:off x="4572000" y="6400800"/>
            <a:ext cx="4038600" cy="369332"/>
          </a:xfrm>
          <a:prstGeom prst="rect">
            <a:avLst/>
          </a:prstGeom>
          <a:noFill/>
        </p:spPr>
        <p:txBody>
          <a:bodyPr wrap="square" rtlCol="0">
            <a:spAutoFit/>
          </a:bodyPr>
          <a:lstStyle/>
          <a:p>
            <a:pPr algn="ctr"/>
            <a:r>
              <a:rPr lang="en-US" dirty="0" smtClean="0"/>
              <a:t>Never Give Up</a:t>
            </a:r>
            <a:endParaRPr lang="en-US" dirty="0"/>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fontScale="90000"/>
          </a:bodyPr>
          <a:lstStyle/>
          <a:p>
            <a:pPr algn="ctr"/>
            <a:r>
              <a:rPr lang="en-US" b="1" dirty="0" smtClean="0">
                <a:latin typeface="Arial" pitchFamily="34" charset="0"/>
                <a:cs typeface="Arial" pitchFamily="34" charset="0"/>
              </a:rPr>
              <a:t>ACCOMPLISHMENTS OF NATIVE AMERICAN INDIANS</a:t>
            </a:r>
            <a:endParaRPr lang="en-US" b="1" dirty="0">
              <a:latin typeface="Arial" pitchFamily="34" charset="0"/>
              <a:cs typeface="Arial" pitchFamily="34" charset="0"/>
            </a:endParaRPr>
          </a:p>
        </p:txBody>
      </p:sp>
      <p:sp>
        <p:nvSpPr>
          <p:cNvPr id="3" name="Content Placeholder 2"/>
          <p:cNvSpPr>
            <a:spLocks noGrp="1"/>
          </p:cNvSpPr>
          <p:nvPr>
            <p:ph idx="1"/>
          </p:nvPr>
        </p:nvSpPr>
        <p:spPr>
          <a:xfrm>
            <a:off x="152400" y="1219200"/>
            <a:ext cx="8839200" cy="5410200"/>
          </a:xfrm>
        </p:spPr>
        <p:txBody>
          <a:bodyPr/>
          <a:lstStyle/>
          <a:p>
            <a:pPr>
              <a:buNone/>
            </a:pPr>
            <a:r>
              <a:rPr lang="en-US" sz="1600" dirty="0" smtClean="0">
                <a:latin typeface="Arial" pitchFamily="34" charset="0"/>
                <a:cs typeface="Arial" pitchFamily="34" charset="0"/>
              </a:rPr>
              <a:t>						First American Indian NASA Astronaut</a:t>
            </a:r>
          </a:p>
          <a:p>
            <a:r>
              <a:rPr lang="en-US" sz="1600" dirty="0" smtClean="0">
                <a:latin typeface="Arial" pitchFamily="34" charset="0"/>
                <a:cs typeface="Arial" pitchFamily="34" charset="0"/>
              </a:rPr>
              <a:t>John Bennett Herrington 		</a:t>
            </a:r>
          </a:p>
          <a:p>
            <a:pPr>
              <a:buNone/>
            </a:pPr>
            <a:r>
              <a:rPr lang="en-US" sz="1600" dirty="0" smtClean="0">
                <a:latin typeface="Arial" pitchFamily="34" charset="0"/>
                <a:cs typeface="Arial" pitchFamily="34" charset="0"/>
              </a:rPr>
              <a:t>      November 23-December 07, 2002</a:t>
            </a:r>
          </a:p>
          <a:p>
            <a:pPr>
              <a:buNone/>
            </a:pPr>
            <a:endParaRPr lang="en-US" sz="1600" dirty="0" smtClean="0">
              <a:latin typeface="Arial" pitchFamily="34" charset="0"/>
              <a:cs typeface="Arial" pitchFamily="34" charset="0"/>
            </a:endParaRPr>
          </a:p>
          <a:p>
            <a:pPr>
              <a:buFont typeface="Arial" pitchFamily="34" charset="0"/>
              <a:buChar char="•"/>
            </a:pPr>
            <a:endParaRPr lang="en-US" sz="1600" dirty="0" smtClean="0">
              <a:latin typeface="Arial" pitchFamily="34" charset="0"/>
              <a:cs typeface="Arial" pitchFamily="34" charset="0"/>
            </a:endParaRPr>
          </a:p>
          <a:p>
            <a:pPr>
              <a:buFont typeface="Arial" pitchFamily="34" charset="0"/>
              <a:buChar char="•"/>
            </a:pPr>
            <a:endParaRPr lang="en-US" sz="1600" dirty="0" smtClean="0">
              <a:latin typeface="Arial" pitchFamily="34" charset="0"/>
              <a:cs typeface="Arial" pitchFamily="34" charset="0"/>
            </a:endParaRPr>
          </a:p>
          <a:p>
            <a:pPr>
              <a:buNone/>
            </a:pPr>
            <a:endParaRPr lang="en-US" sz="16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a:buFont typeface="Arial" pitchFamily="34" charset="0"/>
              <a:buChar char="•"/>
            </a:pPr>
            <a:endParaRPr lang="en-US" sz="14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a:buFont typeface="Arial" pitchFamily="34" charset="0"/>
              <a:buChar char="•"/>
            </a:pPr>
            <a:r>
              <a:rPr lang="en-US" sz="1400" dirty="0" smtClean="0">
                <a:latin typeface="Arial" pitchFamily="34" charset="0"/>
                <a:cs typeface="Arial" pitchFamily="34" charset="0"/>
              </a:rPr>
              <a:t>In WW II, A communications code was utilized the Japanese</a:t>
            </a:r>
          </a:p>
          <a:p>
            <a:pPr>
              <a:buNone/>
            </a:pPr>
            <a:r>
              <a:rPr lang="en-US" sz="1400" dirty="0" smtClean="0">
                <a:latin typeface="Arial" pitchFamily="34" charset="0"/>
                <a:cs typeface="Arial" pitchFamily="34" charset="0"/>
              </a:rPr>
              <a:t>	couldn’t break .</a:t>
            </a:r>
          </a:p>
          <a:p>
            <a:pPr>
              <a:buFont typeface="Arial" pitchFamily="34" charset="0"/>
              <a:buChar char="•"/>
            </a:pPr>
            <a:endParaRPr lang="en-US" sz="1400" dirty="0" smtClean="0">
              <a:latin typeface="Arial" pitchFamily="34" charset="0"/>
              <a:cs typeface="Arial" pitchFamily="34" charset="0"/>
            </a:endParaRPr>
          </a:p>
          <a:p>
            <a:pPr>
              <a:buFont typeface="Arial" pitchFamily="34" charset="0"/>
              <a:buChar char="•"/>
            </a:pPr>
            <a:r>
              <a:rPr lang="en-US" sz="1400" dirty="0" smtClean="0">
                <a:latin typeface="Arial" pitchFamily="34" charset="0"/>
                <a:cs typeface="Arial" pitchFamily="34" charset="0"/>
              </a:rPr>
              <a:t>Code talkers’ messages were strings of seemingly unrelated Navajo</a:t>
            </a:r>
          </a:p>
          <a:p>
            <a:pPr>
              <a:buNone/>
            </a:pPr>
            <a:r>
              <a:rPr lang="en-US" sz="1400" dirty="0" smtClean="0">
                <a:latin typeface="Arial" pitchFamily="34" charset="0"/>
                <a:cs typeface="Arial" pitchFamily="34" charset="0"/>
              </a:rPr>
              <a:t>	words. Each word would be translated into English, and the message</a:t>
            </a:r>
          </a:p>
          <a:p>
            <a:pPr>
              <a:buNone/>
            </a:pPr>
            <a:r>
              <a:rPr lang="en-US" sz="1400" dirty="0" smtClean="0">
                <a:latin typeface="Arial" pitchFamily="34" charset="0"/>
                <a:cs typeface="Arial" pitchFamily="34" charset="0"/>
              </a:rPr>
              <a:t>	was deciphered by using only the first letter of each English word. </a:t>
            </a:r>
          </a:p>
          <a:p>
            <a:pPr>
              <a:buFont typeface="Arial" pitchFamily="34" charset="0"/>
              <a:buChar char="•"/>
            </a:pPr>
            <a:endParaRPr lang="en-US" sz="1400" dirty="0" smtClean="0">
              <a:latin typeface="Arial" pitchFamily="34" charset="0"/>
              <a:cs typeface="Arial" pitchFamily="34" charset="0"/>
            </a:endParaRPr>
          </a:p>
          <a:p>
            <a:pPr>
              <a:buFont typeface="Arial" pitchFamily="34" charset="0"/>
              <a:buChar char="•"/>
            </a:pPr>
            <a:r>
              <a:rPr lang="en-US" sz="1400" dirty="0" smtClean="0">
                <a:latin typeface="Arial" pitchFamily="34" charset="0"/>
                <a:cs typeface="Arial" pitchFamily="34" charset="0"/>
              </a:rPr>
              <a:t>There were 379 American Indian code talkers’ who served in WWII.</a:t>
            </a:r>
          </a:p>
          <a:p>
            <a:pPr>
              <a:buFont typeface="Arial" pitchFamily="34" charset="0"/>
              <a:buChar char="•"/>
            </a:pPr>
            <a:endParaRPr lang="en-US" sz="1600" dirty="0" smtClean="0">
              <a:latin typeface="Arial" pitchFamily="34" charset="0"/>
              <a:cs typeface="Arial" pitchFamily="34" charset="0"/>
            </a:endParaRPr>
          </a:p>
        </p:txBody>
      </p:sp>
      <p:pic>
        <p:nvPicPr>
          <p:cNvPr id="4" name="Picture 3" descr="Picture1_First American Indian in Space.jpg"/>
          <p:cNvPicPr>
            <a:picLocks noChangeAspect="1"/>
          </p:cNvPicPr>
          <p:nvPr/>
        </p:nvPicPr>
        <p:blipFill>
          <a:blip r:embed="rId2" cstate="print"/>
          <a:stretch>
            <a:fillRect/>
          </a:stretch>
        </p:blipFill>
        <p:spPr>
          <a:xfrm>
            <a:off x="5638800" y="1676400"/>
            <a:ext cx="1838325" cy="2076450"/>
          </a:xfrm>
          <a:prstGeom prst="rect">
            <a:avLst/>
          </a:prstGeom>
        </p:spPr>
      </p:pic>
      <p:pic>
        <p:nvPicPr>
          <p:cNvPr id="5" name="Picture 4" descr="Picture1_Code Talkers.jpg"/>
          <p:cNvPicPr>
            <a:picLocks noChangeAspect="1"/>
          </p:cNvPicPr>
          <p:nvPr/>
        </p:nvPicPr>
        <p:blipFill>
          <a:blip r:embed="rId3" cstate="print"/>
          <a:stretch>
            <a:fillRect/>
          </a:stretch>
        </p:blipFill>
        <p:spPr>
          <a:xfrm>
            <a:off x="6629400" y="3962400"/>
            <a:ext cx="2167328" cy="2023672"/>
          </a:xfrm>
          <a:prstGeom prst="rect">
            <a:avLst/>
          </a:prstGeom>
        </p:spPr>
      </p:pic>
      <p:sp>
        <p:nvSpPr>
          <p:cNvPr id="6" name="TextBox 5"/>
          <p:cNvSpPr txBox="1"/>
          <p:nvPr/>
        </p:nvSpPr>
        <p:spPr>
          <a:xfrm>
            <a:off x="6324600" y="6096000"/>
            <a:ext cx="2467407" cy="646331"/>
          </a:xfrm>
          <a:prstGeom prst="rect">
            <a:avLst/>
          </a:prstGeom>
          <a:noFill/>
        </p:spPr>
        <p:txBody>
          <a:bodyPr wrap="none" rtlCol="0">
            <a:spAutoFit/>
          </a:bodyPr>
          <a:lstStyle/>
          <a:p>
            <a:pPr algn="ctr"/>
            <a:r>
              <a:rPr lang="en-US" dirty="0" smtClean="0"/>
              <a:t>WWII American Indian</a:t>
            </a:r>
          </a:p>
          <a:p>
            <a:pPr algn="ctr"/>
            <a:r>
              <a:rPr lang="en-US" dirty="0" smtClean="0"/>
              <a:t>Code Talkers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pPr algn="ctr"/>
            <a:r>
              <a:rPr lang="en-US" b="1" dirty="0" smtClean="0">
                <a:latin typeface="Arial" pitchFamily="34" charset="0"/>
                <a:cs typeface="Arial" pitchFamily="34" charset="0"/>
              </a:rPr>
              <a:t>ACCOMPLISHMENTS OF NATIVE AMERICAN INDIANS (cont’d</a:t>
            </a:r>
            <a:r>
              <a:rPr lang="en-US" dirty="0" smtClean="0">
                <a:latin typeface="Arial" pitchFamily="34" charset="0"/>
                <a:cs typeface="Arial" pitchFamily="34" charset="0"/>
              </a:rPr>
              <a:t>)</a:t>
            </a:r>
            <a:endParaRPr lang="en-US" dirty="0"/>
          </a:p>
        </p:txBody>
      </p:sp>
      <p:sp>
        <p:nvSpPr>
          <p:cNvPr id="3" name="Content Placeholder 2"/>
          <p:cNvSpPr>
            <a:spLocks noGrp="1"/>
          </p:cNvSpPr>
          <p:nvPr>
            <p:ph idx="1"/>
          </p:nvPr>
        </p:nvSpPr>
        <p:spPr>
          <a:xfrm>
            <a:off x="0" y="1219200"/>
            <a:ext cx="9144000" cy="5105400"/>
          </a:xfrm>
        </p:spPr>
        <p:txBody>
          <a:bodyPr/>
          <a:lstStyle/>
          <a:p>
            <a:r>
              <a:rPr lang="en-US" sz="2000" dirty="0" smtClean="0">
                <a:latin typeface="Arial" pitchFamily="34" charset="0"/>
                <a:cs typeface="Arial" pitchFamily="34" charset="0"/>
              </a:rPr>
              <a:t>Admiral Joseph J. Clark (JJ), Cherokee</a:t>
            </a:r>
          </a:p>
          <a:p>
            <a:pPr>
              <a:buNone/>
            </a:pPr>
            <a:r>
              <a:rPr lang="en-US" sz="2000" dirty="0" smtClean="0">
                <a:latin typeface="Arial" pitchFamily="34" charset="0"/>
                <a:cs typeface="Arial" pitchFamily="34" charset="0"/>
              </a:rPr>
              <a:t>	Decorated with the Navy Cross, Distinguished</a:t>
            </a:r>
          </a:p>
          <a:p>
            <a:pPr>
              <a:buNone/>
            </a:pPr>
            <a:r>
              <a:rPr lang="en-US" sz="2000" dirty="0" smtClean="0">
                <a:latin typeface="Arial" pitchFamily="34" charset="0"/>
                <a:cs typeface="Arial" pitchFamily="34" charset="0"/>
              </a:rPr>
              <a:t>	Service Medal, Silver Star, Legion of Merit, </a:t>
            </a:r>
          </a:p>
          <a:p>
            <a:pPr>
              <a:buNone/>
            </a:pPr>
            <a:r>
              <a:rPr lang="en-US" sz="2000" dirty="0" smtClean="0">
                <a:latin typeface="Arial" pitchFamily="34" charset="0"/>
                <a:cs typeface="Arial" pitchFamily="34" charset="0"/>
              </a:rPr>
              <a:t>	Navy Commendation Medal, &amp; Korean Order </a:t>
            </a:r>
          </a:p>
          <a:p>
            <a:pPr>
              <a:buNone/>
            </a:pPr>
            <a:r>
              <a:rPr lang="en-US" sz="2000" dirty="0" smtClean="0">
                <a:latin typeface="Arial" pitchFamily="34" charset="0"/>
                <a:cs typeface="Arial" pitchFamily="34" charset="0"/>
              </a:rPr>
              <a:t>	of Military Merit</a:t>
            </a:r>
          </a:p>
          <a:p>
            <a:pPr>
              <a:buNone/>
            </a:pP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pPr>
              <a:buFont typeface="Arial" pitchFamily="34" charset="0"/>
              <a:buChar char="•"/>
            </a:pPr>
            <a:r>
              <a:rPr lang="en-US" sz="2000" dirty="0" smtClean="0">
                <a:latin typeface="Arial" pitchFamily="34" charset="0"/>
                <a:cs typeface="Arial" pitchFamily="34" charset="0"/>
              </a:rPr>
              <a:t>PFC Lori </a:t>
            </a:r>
            <a:r>
              <a:rPr lang="en-US" sz="2000" dirty="0" err="1" smtClean="0">
                <a:latin typeface="Arial" pitchFamily="34" charset="0"/>
                <a:cs typeface="Arial" pitchFamily="34" charset="0"/>
              </a:rPr>
              <a:t>Piestewa</a:t>
            </a:r>
            <a:r>
              <a:rPr lang="en-US" sz="2000" dirty="0" smtClean="0">
                <a:latin typeface="Arial" pitchFamily="34" charset="0"/>
                <a:cs typeface="Arial" pitchFamily="34" charset="0"/>
              </a:rPr>
              <a:t>, 23</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was the first American</a:t>
            </a:r>
          </a:p>
          <a:p>
            <a:pPr>
              <a:buNone/>
            </a:pPr>
            <a:r>
              <a:rPr lang="en-US" sz="2000" dirty="0" smtClean="0">
                <a:latin typeface="Arial" pitchFamily="34" charset="0"/>
                <a:cs typeface="Arial" pitchFamily="34" charset="0"/>
              </a:rPr>
              <a:t>	Indian (Hopi) to die in combat during the </a:t>
            </a:r>
          </a:p>
          <a:p>
            <a:pPr>
              <a:buNone/>
            </a:pPr>
            <a:r>
              <a:rPr lang="en-US" sz="2000" dirty="0" smtClean="0">
                <a:latin typeface="Arial" pitchFamily="34" charset="0"/>
                <a:cs typeface="Arial" pitchFamily="34" charset="0"/>
              </a:rPr>
              <a:t>	Iraqi conflict. She was the daughter of a </a:t>
            </a:r>
          </a:p>
          <a:p>
            <a:pPr>
              <a:buNone/>
            </a:pPr>
            <a:r>
              <a:rPr lang="en-US" sz="2000" dirty="0" smtClean="0">
                <a:latin typeface="Arial" pitchFamily="34" charset="0"/>
                <a:cs typeface="Arial" pitchFamily="34" charset="0"/>
              </a:rPr>
              <a:t>	Vietnam veteran and the granddaughter of</a:t>
            </a:r>
          </a:p>
          <a:p>
            <a:pPr>
              <a:buNone/>
            </a:pPr>
            <a:r>
              <a:rPr lang="en-US" sz="2000" dirty="0" smtClean="0">
                <a:latin typeface="Arial" pitchFamily="34" charset="0"/>
                <a:cs typeface="Arial" pitchFamily="34" charset="0"/>
              </a:rPr>
              <a:t>	 a World War I veteran.</a:t>
            </a:r>
          </a:p>
          <a:p>
            <a:pPr>
              <a:buNone/>
            </a:pPr>
            <a:endParaRPr lang="en-US" dirty="0"/>
          </a:p>
        </p:txBody>
      </p:sp>
      <p:pic>
        <p:nvPicPr>
          <p:cNvPr id="4" name="Picture 3" descr="Picture1_First American Indian to graduate from the U.S. Naval Academy (1917).jpg"/>
          <p:cNvPicPr>
            <a:picLocks noChangeAspect="1"/>
          </p:cNvPicPr>
          <p:nvPr/>
        </p:nvPicPr>
        <p:blipFill>
          <a:blip r:embed="rId2" cstate="print"/>
          <a:stretch>
            <a:fillRect/>
          </a:stretch>
        </p:blipFill>
        <p:spPr>
          <a:xfrm>
            <a:off x="6400800" y="1371600"/>
            <a:ext cx="2362200" cy="2466109"/>
          </a:xfrm>
          <a:prstGeom prst="rect">
            <a:avLst/>
          </a:prstGeom>
        </p:spPr>
      </p:pic>
      <p:pic>
        <p:nvPicPr>
          <p:cNvPr id="5" name="Picture 4" descr="Picture1_PFC Lori Piestewa.jpg"/>
          <p:cNvPicPr>
            <a:picLocks noChangeAspect="1"/>
          </p:cNvPicPr>
          <p:nvPr/>
        </p:nvPicPr>
        <p:blipFill>
          <a:blip r:embed="rId3" cstate="print"/>
          <a:stretch>
            <a:fillRect/>
          </a:stretch>
        </p:blipFill>
        <p:spPr>
          <a:xfrm>
            <a:off x="6781800" y="3962400"/>
            <a:ext cx="2209800" cy="2286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pPr algn="ctr"/>
            <a:r>
              <a:rPr lang="en-US" b="1" dirty="0" smtClean="0">
                <a:latin typeface="Arial" pitchFamily="34" charset="0"/>
                <a:cs typeface="Arial" pitchFamily="34" charset="0"/>
              </a:rPr>
              <a:t>ACCOMPLISHMENTS OF NATIVE AMERICAN INDIANS (cont’d)</a:t>
            </a:r>
            <a:endParaRPr lang="en-US" b="1" dirty="0"/>
          </a:p>
        </p:txBody>
      </p:sp>
      <p:sp>
        <p:nvSpPr>
          <p:cNvPr id="3" name="Content Placeholder 2"/>
          <p:cNvSpPr>
            <a:spLocks noGrp="1"/>
          </p:cNvSpPr>
          <p:nvPr>
            <p:ph idx="1"/>
          </p:nvPr>
        </p:nvSpPr>
        <p:spPr/>
        <p:txBody>
          <a:bodyPr/>
          <a:lstStyle/>
          <a:p>
            <a:pPr>
              <a:buNone/>
            </a:pP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rPr>
              <a:t>Native American Indians who received the</a:t>
            </a:r>
          </a:p>
          <a:p>
            <a:pPr>
              <a:buNone/>
            </a:pPr>
            <a:r>
              <a:rPr lang="en-US" sz="2000" dirty="0" smtClean="0">
                <a:latin typeface="Arial" pitchFamily="34" charset="0"/>
                <a:cs typeface="Arial" pitchFamily="34" charset="0"/>
              </a:rPr>
              <a:t>Medal of Honor are:</a:t>
            </a:r>
          </a:p>
          <a:p>
            <a:pPr>
              <a:buNone/>
            </a:pPr>
            <a:endParaRPr lang="en-US" sz="2000" dirty="0" smtClean="0">
              <a:latin typeface="Arial" pitchFamily="34" charset="0"/>
              <a:cs typeface="Arial" pitchFamily="34" charset="0"/>
            </a:endParaRPr>
          </a:p>
          <a:p>
            <a:pPr lvl="1"/>
            <a:r>
              <a:rPr lang="en-US" sz="1800" dirty="0" smtClean="0">
                <a:latin typeface="Arial" pitchFamily="34" charset="0"/>
                <a:cs typeface="Arial" pitchFamily="34" charset="0"/>
              </a:rPr>
              <a:t>Jack C. Montgomery, Army (Cherokee)</a:t>
            </a:r>
          </a:p>
          <a:p>
            <a:pPr lvl="1"/>
            <a:r>
              <a:rPr lang="en-US" sz="1800" dirty="0" smtClean="0">
                <a:latin typeface="Arial" pitchFamily="34" charset="0"/>
                <a:cs typeface="Arial" pitchFamily="34" charset="0"/>
              </a:rPr>
              <a:t>Ernest Childers, Army (Creek)</a:t>
            </a:r>
          </a:p>
          <a:p>
            <a:pPr lvl="1"/>
            <a:r>
              <a:rPr lang="en-US" sz="1800" dirty="0" smtClean="0">
                <a:latin typeface="Arial" pitchFamily="34" charset="0"/>
                <a:cs typeface="Arial" pitchFamily="34" charset="0"/>
              </a:rPr>
              <a:t>Van </a:t>
            </a:r>
            <a:r>
              <a:rPr lang="en-US" sz="1800" dirty="0" err="1" smtClean="0">
                <a:latin typeface="Arial" pitchFamily="34" charset="0"/>
                <a:cs typeface="Arial" pitchFamily="34" charset="0"/>
              </a:rPr>
              <a:t>Barfoot</a:t>
            </a:r>
            <a:r>
              <a:rPr lang="en-US" sz="1800" dirty="0" smtClean="0">
                <a:latin typeface="Arial" pitchFamily="34" charset="0"/>
                <a:cs typeface="Arial" pitchFamily="34" charset="0"/>
              </a:rPr>
              <a:t>, Army (Choctaw)</a:t>
            </a:r>
          </a:p>
          <a:p>
            <a:pPr lvl="1"/>
            <a:r>
              <a:rPr lang="en-US" sz="1800" dirty="0" smtClean="0">
                <a:latin typeface="Arial" pitchFamily="34" charset="0"/>
                <a:cs typeface="Arial" pitchFamily="34" charset="0"/>
              </a:rPr>
              <a:t>Mitchell Red Cloud, Jr., Army (Winnebago)</a:t>
            </a:r>
          </a:p>
          <a:p>
            <a:pPr lvl="1"/>
            <a:r>
              <a:rPr lang="en-US" sz="1800" dirty="0" smtClean="0">
                <a:latin typeface="Arial" pitchFamily="34" charset="0"/>
                <a:cs typeface="Arial" pitchFamily="34" charset="0"/>
              </a:rPr>
              <a:t>Charles George, Army (Cherokee)</a:t>
            </a:r>
          </a:p>
          <a:p>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rPr>
              <a:t>TODAY, more than 35,000 Native Americans serve in the U.S. military.</a:t>
            </a:r>
          </a:p>
          <a:p>
            <a:pPr>
              <a:buNone/>
            </a:pPr>
            <a:endParaRPr lang="en-US" dirty="0"/>
          </a:p>
        </p:txBody>
      </p:sp>
      <p:pic>
        <p:nvPicPr>
          <p:cNvPr id="4" name="Picture 3" descr="Picture1_20th Century American Indians distinguished by the Medal of Honor.jpg"/>
          <p:cNvPicPr>
            <a:picLocks noChangeAspect="1"/>
          </p:cNvPicPr>
          <p:nvPr/>
        </p:nvPicPr>
        <p:blipFill>
          <a:blip r:embed="rId3" cstate="print"/>
          <a:stretch>
            <a:fillRect/>
          </a:stretch>
        </p:blipFill>
        <p:spPr>
          <a:xfrm>
            <a:off x="5715000" y="2667000"/>
            <a:ext cx="2743200" cy="21336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p>
            <a:pPr algn="ctr"/>
            <a:r>
              <a:rPr lang="en-US" sz="4400" dirty="0" smtClean="0">
                <a:latin typeface="Arial" pitchFamily="34" charset="0"/>
                <a:cs typeface="Arial" pitchFamily="34" charset="0"/>
              </a:rPr>
              <a:t>ESSAY</a:t>
            </a:r>
            <a:endParaRPr lang="en-US" sz="4400" dirty="0">
              <a:latin typeface="Arial" pitchFamily="34" charset="0"/>
              <a:cs typeface="Arial" pitchFamily="34" charset="0"/>
            </a:endParaRPr>
          </a:p>
        </p:txBody>
      </p:sp>
      <p:sp>
        <p:nvSpPr>
          <p:cNvPr id="3" name="Content Placeholder 2"/>
          <p:cNvSpPr>
            <a:spLocks noGrp="1"/>
          </p:cNvSpPr>
          <p:nvPr>
            <p:ph idx="1"/>
          </p:nvPr>
        </p:nvSpPr>
        <p:spPr>
          <a:xfrm>
            <a:off x="0" y="1143000"/>
            <a:ext cx="9144000" cy="5715000"/>
          </a:xfrm>
        </p:spPr>
        <p:txBody>
          <a:bodyPr/>
          <a:lstStyle/>
          <a:p>
            <a:r>
              <a:rPr lang="en-US" dirty="0" smtClean="0"/>
              <a:t>On a separate sheet of paper, write a paragraph about some of the accomplishments of Native American Indians</a:t>
            </a:r>
            <a:r>
              <a:rPr lang="en-US" smtClean="0"/>
              <a:t>; or</a:t>
            </a:r>
            <a:endParaRPr lang="en-US" dirty="0" smtClean="0"/>
          </a:p>
          <a:p>
            <a:r>
              <a:rPr lang="en-US" dirty="0" smtClean="0"/>
              <a:t>Write a paragraph about the presentation and include the following information:</a:t>
            </a:r>
          </a:p>
          <a:p>
            <a:pPr lvl="1"/>
            <a:r>
              <a:rPr lang="en-US" dirty="0" smtClean="0"/>
              <a:t>What did you like/not like about the presentation?</a:t>
            </a:r>
          </a:p>
          <a:p>
            <a:pPr lvl="1"/>
            <a:r>
              <a:rPr lang="en-US" dirty="0" smtClean="0"/>
              <a:t>What do you think needs to be changed?</a:t>
            </a:r>
          </a:p>
        </p:txBody>
      </p:sp>
      <p:pic>
        <p:nvPicPr>
          <p:cNvPr id="4" name="Picture 3" descr="indian2_American Indian Heritage Month.jpg"/>
          <p:cNvPicPr>
            <a:picLocks noChangeAspect="1"/>
          </p:cNvPicPr>
          <p:nvPr/>
        </p:nvPicPr>
        <p:blipFill>
          <a:blip r:embed="rId3" cstate="print"/>
          <a:stretch>
            <a:fillRect/>
          </a:stretch>
        </p:blipFill>
        <p:spPr>
          <a:xfrm>
            <a:off x="0" y="4800600"/>
            <a:ext cx="9144000" cy="20574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p>
            <a:pPr algn="ctr"/>
            <a:r>
              <a:rPr lang="en-US" sz="4400" b="1" dirty="0" smtClean="0">
                <a:latin typeface="Arial" pitchFamily="34" charset="0"/>
                <a:cs typeface="Arial" pitchFamily="34" charset="0"/>
              </a:rPr>
              <a:t>CONCLUSION</a:t>
            </a:r>
            <a:endParaRPr lang="en-US" sz="4400" b="1"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1800" dirty="0" smtClean="0">
                <a:latin typeface="Arial" pitchFamily="34" charset="0"/>
                <a:cs typeface="Arial" pitchFamily="34" charset="0"/>
              </a:rPr>
              <a:t>What started at the turn of the century as an effort to gain a day of recognition for the significant contributions the first Americans made to the establishment and growth of the U.S., has resulted in a whole month being designated for that purpose.</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One of the very proponents of an American Indian Day was Dr. Arthur C. Parker, a Seneca Indian, who was the director of the Museum of Arts and Science in Rochester, N.Y.   He persuaded the Boy Scouts of America to set aside a day for the "First Americans" and for three years they adopted such a day.</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In 1915, the annual Congress of the American Indian Association meeting in Lawrence, Kansas, formally approved a plan concerning American Indian Day.  It directed its president, Rev. Sherman Coolidge, an Arapahoe, to call upon the country to observe such a day.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838200"/>
          </a:xfrm>
        </p:spPr>
        <p:txBody>
          <a:bodyPr/>
          <a:lstStyle/>
          <a:p>
            <a:pPr algn="ctr" eaLnBrk="1" hangingPunct="1"/>
            <a:r>
              <a:rPr lang="en-US" sz="4400" b="1" dirty="0" smtClean="0">
                <a:latin typeface="Arial" pitchFamily="34" charset="0"/>
                <a:cs typeface="Arial" pitchFamily="34" charset="0"/>
              </a:rPr>
              <a:t>CONCLUSION (cont’d)</a:t>
            </a:r>
          </a:p>
        </p:txBody>
      </p:sp>
      <p:sp>
        <p:nvSpPr>
          <p:cNvPr id="11267" name="Rectangle 3"/>
          <p:cNvSpPr>
            <a:spLocks noGrp="1" noChangeArrowheads="1"/>
          </p:cNvSpPr>
          <p:nvPr>
            <p:ph idx="1"/>
          </p:nvPr>
        </p:nvSpPr>
        <p:spPr>
          <a:xfrm>
            <a:off x="457200" y="1219200"/>
            <a:ext cx="8229600" cy="4876800"/>
          </a:xfrm>
        </p:spPr>
        <p:txBody>
          <a:bodyPr/>
          <a:lstStyle/>
          <a:p>
            <a:pPr>
              <a:buFont typeface="Arial" pitchFamily="34" charset="0"/>
              <a:buChar char="•"/>
            </a:pPr>
            <a:r>
              <a:rPr lang="en-US" sz="1800" dirty="0" smtClean="0">
                <a:latin typeface="Arial" pitchFamily="34" charset="0"/>
                <a:cs typeface="Arial" pitchFamily="34" charset="0"/>
              </a:rPr>
              <a:t>The year before this proclamation was issued, Red Fox James, a Blackfoot Indian, rode horseback from state to state seeking approval for a day to honor Indians. On December 14, 1915, he presented the endorsements of 24 state governments at the White House. There is no record, however, of such a national day being proclaimed.</a:t>
            </a:r>
          </a:p>
          <a:p>
            <a:pPr>
              <a:buNone/>
            </a:pPr>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Coolidge issued a proclamation on Sept. 28, 1915, which declared the second Saturday of each May as an American Indian Day and contained the first formal appeal for recognition of Indians as citizens.</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The first American Indian Day in a state was declared on the second Saturday in May 1916 by the governor of New York.  Several states celebrate the fourth Friday in September. </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In Illinois, for example, legislators enacted such a day in 1919. </a:t>
            </a:r>
          </a:p>
          <a:p>
            <a:endParaRPr lang="en-US" sz="1800" dirty="0" smtClean="0">
              <a:latin typeface="Arial" pitchFamily="34" charset="0"/>
              <a:cs typeface="Arial" pitchFamily="34" charset="0"/>
            </a:endParaRPr>
          </a:p>
          <a:p>
            <a:endParaRPr lang="en-US" sz="1800" dirty="0" smtClean="0">
              <a:latin typeface="Arial" pitchFamily="34" charset="0"/>
              <a:cs typeface="Arial" pitchFamily="34" charset="0"/>
            </a:endParaRPr>
          </a:p>
          <a:p>
            <a:pPr>
              <a:buNone/>
            </a:pPr>
            <a:endParaRPr lang="en-US" sz="1600" dirty="0" smtClean="0">
              <a:latin typeface="Arial" pitchFamily="34" charset="0"/>
              <a:cs typeface="Arial" pitchFamily="34" charset="0"/>
            </a:endParaRPr>
          </a:p>
          <a:p>
            <a:endParaRPr lang="en-US" sz="1400" dirty="0" smtClean="0">
              <a:latin typeface="Arial" pitchFamily="34" charset="0"/>
              <a:cs typeface="Arial" pitchFamily="34" charset="0"/>
            </a:endParaRPr>
          </a:p>
          <a:p>
            <a:pPr>
              <a:buNone/>
            </a:pPr>
            <a:endParaRPr lang="en-US" sz="1600" dirty="0" smtClean="0">
              <a:latin typeface="Arial" pitchFamily="34" charset="0"/>
              <a:cs typeface="Arial" pitchFamily="34" charset="0"/>
            </a:endParaRPr>
          </a:p>
          <a:p>
            <a:pPr marL="342900" lvl="1" indent="-342900">
              <a:buNone/>
            </a:pPr>
            <a:endParaRPr lang="en-US" sz="1600" dirty="0" smtClean="0">
              <a:latin typeface="Arial" pitchFamily="34" charset="0"/>
              <a:cs typeface="Arial" pitchFamily="34" charset="0"/>
            </a:endParaRPr>
          </a:p>
          <a:p>
            <a:pPr eaLnBrk="1" hangingPunct="1">
              <a:buNone/>
            </a:pPr>
            <a:endParaRPr 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lstStyle/>
          <a:p>
            <a:pPr algn="ctr"/>
            <a:r>
              <a:rPr lang="en-US" sz="4400" b="1" dirty="0" smtClean="0">
                <a:latin typeface="Arial" pitchFamily="34" charset="0"/>
                <a:cs typeface="Arial" pitchFamily="34" charset="0"/>
              </a:rPr>
              <a:t>CONCLUSION (cont’d)</a:t>
            </a:r>
            <a:endParaRPr lang="en-US" sz="4400" b="1" dirty="0"/>
          </a:p>
        </p:txBody>
      </p:sp>
      <p:sp>
        <p:nvSpPr>
          <p:cNvPr id="3" name="Content Placeholder 2"/>
          <p:cNvSpPr>
            <a:spLocks noGrp="1"/>
          </p:cNvSpPr>
          <p:nvPr>
            <p:ph idx="1"/>
          </p:nvPr>
        </p:nvSpPr>
        <p:spPr>
          <a:xfrm>
            <a:off x="457200" y="1219200"/>
            <a:ext cx="8229600" cy="4800600"/>
          </a:xfrm>
        </p:spPr>
        <p:txBody>
          <a:bodyPr/>
          <a:lstStyle/>
          <a:p>
            <a:r>
              <a:rPr lang="en-US" sz="1800" dirty="0" smtClean="0">
                <a:latin typeface="Arial" pitchFamily="34" charset="0"/>
                <a:cs typeface="Arial" pitchFamily="34" charset="0"/>
              </a:rPr>
              <a:t>Presently, several states have designated Columbus Day as Native American Day, but it continues to be a day Native American Indians observe without any recognition as a national legal holiday.</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In 1990 President George H. W. Bush approved a joint resolution designating November 1990 "National American Indian Heritage Month." Similar proclamations have been issued each year since 1994. </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The Smithsonian Institution celebrates American Indian Heritage month with more than forty events that include films, performances, talks, tours, and demonstrations.</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The National Museum of the American Indian is committed to advancing knowledge and understanding of the Native cultures of the Western Hemisphere, past, present, and future, through partnership with Native American people and others.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0"/>
            <a:ext cx="9144000" cy="685800"/>
          </a:xfrm>
        </p:spPr>
        <p:txBody>
          <a:bodyPr/>
          <a:lstStyle/>
          <a:p>
            <a:pPr algn="ctr" eaLnBrk="1" hangingPunct="1"/>
            <a:r>
              <a:rPr lang="en-US" sz="4400" dirty="0" smtClean="0">
                <a:latin typeface="Arial" pitchFamily="34" charset="0"/>
                <a:cs typeface="Arial" pitchFamily="34" charset="0"/>
              </a:rPr>
              <a:t>REFERENCES</a:t>
            </a:r>
          </a:p>
        </p:txBody>
      </p:sp>
      <p:sp>
        <p:nvSpPr>
          <p:cNvPr id="13315" name="Rectangle 3"/>
          <p:cNvSpPr>
            <a:spLocks noGrp="1" noChangeArrowheads="1"/>
          </p:cNvSpPr>
          <p:nvPr>
            <p:ph idx="1"/>
          </p:nvPr>
        </p:nvSpPr>
        <p:spPr>
          <a:xfrm>
            <a:off x="457200" y="1143000"/>
            <a:ext cx="8229600" cy="5715000"/>
          </a:xfrm>
        </p:spPr>
        <p:txBody>
          <a:bodyPr/>
          <a:lstStyle/>
          <a:p>
            <a:pPr>
              <a:buNone/>
            </a:pPr>
            <a:r>
              <a:rPr lang="en-US" sz="1400" dirty="0" smtClean="0">
                <a:latin typeface="Arial" pitchFamily="34" charset="0"/>
                <a:cs typeface="Arial" pitchFamily="34" charset="0"/>
              </a:rPr>
              <a:t>Adventures Into The Past, 2010, Imagine It!, Hunting Without Guns, Retrieved August 3, 2010 from: </a:t>
            </a:r>
            <a:r>
              <a:rPr lang="en-US" sz="1400" u="sng" dirty="0" smtClean="0">
                <a:latin typeface="Arial" pitchFamily="34" charset="0"/>
                <a:cs typeface="Arial" pitchFamily="34" charset="0"/>
                <a:hlinkClick r:id="rId2"/>
              </a:rPr>
              <a:t>http://www.texasbeyondhistory.net/kids/hunting/index.html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Adventures Into The Past, 2010, A Weapon for Stealth, Retrieved August 3, 2010 from: </a:t>
            </a:r>
            <a:r>
              <a:rPr lang="en-US" sz="1400" u="sng" dirty="0" smtClean="0">
                <a:latin typeface="Arial" pitchFamily="34" charset="0"/>
                <a:cs typeface="Arial" pitchFamily="34" charset="0"/>
                <a:hlinkClick r:id="rId3"/>
              </a:rPr>
              <a:t>http://www.tesasbeyondhistory.net/kids/hunting/arrow.html</a:t>
            </a:r>
            <a:r>
              <a:rPr lang="en-US" sz="1400" dirty="0" smtClean="0">
                <a:latin typeface="Arial" pitchFamily="34" charset="0"/>
                <a:cs typeface="Arial" pitchFamily="34" charset="0"/>
              </a:rPr>
              <a:t> </a:t>
            </a:r>
          </a:p>
          <a:p>
            <a:pPr>
              <a:buNone/>
            </a:pPr>
            <a:r>
              <a:rPr lang="en-US" sz="1400" dirty="0" smtClean="0">
                <a:latin typeface="Arial" pitchFamily="34" charset="0"/>
                <a:cs typeface="Arial" pitchFamily="34" charset="0"/>
              </a:rPr>
              <a:t>American Indian FAQ for Kids, 1998-2010, Information on Native Americans, Retrieved August 3, 2010 from: </a:t>
            </a:r>
            <a:r>
              <a:rPr lang="en-US" sz="1400" u="sng" dirty="0" smtClean="0">
                <a:latin typeface="Arial" pitchFamily="34" charset="0"/>
                <a:cs typeface="Arial" pitchFamily="34" charset="0"/>
                <a:hlinkClick r:id="rId4"/>
              </a:rPr>
              <a:t>http://www.native-languages.org/kidfaq.htm</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Cherokee Nation, 1995, Brief History of The Trail of Tears, Retrieved August 3, 2010 from: </a:t>
            </a:r>
            <a:r>
              <a:rPr lang="en-US" sz="1400" u="sng" dirty="0" smtClean="0">
                <a:latin typeface="Arial" pitchFamily="34" charset="0"/>
                <a:cs typeface="Arial" pitchFamily="34" charset="0"/>
                <a:hlinkClick r:id="rId5"/>
              </a:rPr>
              <a:t>http://www.powersource.com/cheorkee/history.html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Crazy Horse – Black Hills South Dakota, 2010, The Story of Crazy Horse Memorial, Retrieved August 4, 2010 from: </a:t>
            </a:r>
            <a:r>
              <a:rPr lang="en-US" sz="1400" dirty="0" smtClean="0">
                <a:latin typeface="Arial" pitchFamily="34" charset="0"/>
                <a:cs typeface="Arial" pitchFamily="34" charset="0"/>
                <a:hlinkClick r:id="rId6"/>
              </a:rPr>
              <a:t>http://crazyhorsememorial.org/</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Important Events in Indian History, 2010, American Indian History (Especially in </a:t>
            </a:r>
            <a:r>
              <a:rPr lang="en-US" sz="1400" dirty="0" err="1" smtClean="0">
                <a:latin typeface="Arial" pitchFamily="34" charset="0"/>
                <a:cs typeface="Arial" pitchFamily="34" charset="0"/>
              </a:rPr>
              <a:t>Dakato</a:t>
            </a:r>
            <a:r>
              <a:rPr lang="en-US" sz="1400" dirty="0" smtClean="0">
                <a:latin typeface="Arial" pitchFamily="34" charset="0"/>
                <a:cs typeface="Arial" pitchFamily="34" charset="0"/>
              </a:rPr>
              <a:t> Territory), Retrieved August 3, 2010 from: </a:t>
            </a:r>
            <a:r>
              <a:rPr lang="en-US" sz="1400" dirty="0" smtClean="0">
                <a:latin typeface="Arial" pitchFamily="34" charset="0"/>
                <a:cs typeface="Arial" pitchFamily="34" charset="0"/>
                <a:hlinkClick r:id="rId7"/>
              </a:rPr>
              <a:t>http://www.bluecloud.org/43.html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Indigenous People, 1995-2010, Geronimo, </a:t>
            </a:r>
            <a:r>
              <a:rPr lang="en-US" sz="1400" dirty="0" err="1" smtClean="0">
                <a:latin typeface="Arial" pitchFamily="34" charset="0"/>
                <a:cs typeface="Arial" pitchFamily="34" charset="0"/>
              </a:rPr>
              <a:t>Goyathlay</a:t>
            </a:r>
            <a:r>
              <a:rPr lang="en-US" sz="1400" dirty="0" smtClean="0">
                <a:latin typeface="Arial" pitchFamily="34" charset="0"/>
                <a:cs typeface="Arial" pitchFamily="34" charset="0"/>
              </a:rPr>
              <a:t> (“one who yawns”), Retrieved August 4, 2010 from: </a:t>
            </a:r>
            <a:r>
              <a:rPr lang="en-US" sz="1400" u="sng" dirty="0" smtClean="0">
                <a:latin typeface="Arial" pitchFamily="34" charset="0"/>
                <a:cs typeface="Arial" pitchFamily="34" charset="0"/>
                <a:hlinkClick r:id="rId8"/>
              </a:rPr>
              <a:t>http://www.indigenouspeople.net/geronimo.htm</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Indian Wars Time Table, 2001-2010, Wars and Battles, Retrieved August 3, 2010 from: </a:t>
            </a:r>
            <a:r>
              <a:rPr lang="en-US" sz="1400" dirty="0" smtClean="0">
                <a:latin typeface="Arial" pitchFamily="34" charset="0"/>
                <a:cs typeface="Arial" pitchFamily="34" charset="0"/>
                <a:hlinkClick r:id="rId9"/>
              </a:rPr>
              <a:t>http://www.u-s-history.com/pages/h1008.html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Johnson, J.L., Ph.D., 2009, Native American Indian Heritage: Now and Then, Defense Equal Opportunity Management Institute (DEOMI), Retrieved August 5, 2010 from: </a:t>
            </a:r>
            <a:r>
              <a:rPr lang="en-US" sz="1400" dirty="0" smtClean="0">
                <a:latin typeface="Arial" pitchFamily="34" charset="0"/>
                <a:cs typeface="Arial" pitchFamily="34" charset="0"/>
                <a:hlinkClick r:id="rId10"/>
              </a:rPr>
              <a:t>http://www.deomi.org/specialobservance/presentations.cfm?CatID=8</a:t>
            </a:r>
            <a:endParaRPr lang="en-US" sz="1400" dirty="0" smtClean="0">
              <a:latin typeface="Arial" pitchFamily="34" charset="0"/>
              <a:cs typeface="Arial" pitchFamily="34" charset="0"/>
            </a:endParaRPr>
          </a:p>
          <a:p>
            <a:pPr>
              <a:buNone/>
            </a:pPr>
            <a:r>
              <a:rPr lang="en-US" sz="1400" dirty="0" err="1" smtClean="0">
                <a:latin typeface="Arial" pitchFamily="34" charset="0"/>
                <a:cs typeface="Arial" pitchFamily="34" charset="0"/>
              </a:rPr>
              <a:t>Lakhota.Com</a:t>
            </a:r>
            <a:r>
              <a:rPr lang="en-US" sz="1400" dirty="0" smtClean="0">
                <a:latin typeface="Arial" pitchFamily="34" charset="0"/>
                <a:cs typeface="Arial" pitchFamily="34" charset="0"/>
              </a:rPr>
              <a:t>, 1995-2010, Lakota Sioux Indian Heritage Language &amp; Culture, Retrieved August 4, 2010 from: </a:t>
            </a:r>
            <a:r>
              <a:rPr lang="en-US" sz="1400" u="sng" dirty="0" smtClean="0">
                <a:latin typeface="Arial" pitchFamily="34" charset="0"/>
                <a:cs typeface="Arial" pitchFamily="34" charset="0"/>
                <a:hlinkClick r:id="rId11"/>
              </a:rPr>
              <a:t>http://www.lakhota.com/</a:t>
            </a:r>
            <a:endParaRPr lang="en-US" sz="1400" u="sng" dirty="0" smtClean="0">
              <a:latin typeface="Arial" pitchFamily="34" charset="0"/>
              <a:cs typeface="Arial" pitchFamily="34" charset="0"/>
            </a:endParaRPr>
          </a:p>
          <a:p>
            <a:pPr>
              <a:buNone/>
            </a:pPr>
            <a:r>
              <a:rPr lang="en-US" sz="1400" dirty="0" smtClean="0">
                <a:latin typeface="Arial" pitchFamily="34" charset="0"/>
                <a:cs typeface="Arial" pitchFamily="34" charset="0"/>
              </a:rPr>
              <a:t>Native American Culture, 2000-2003, Famous People, Retrieved August 4, 2010 from: </a:t>
            </a:r>
            <a:r>
              <a:rPr lang="en-US" sz="1400" dirty="0" smtClean="0">
                <a:latin typeface="Arial" pitchFamily="34" charset="0"/>
                <a:cs typeface="Arial" pitchFamily="34" charset="0"/>
                <a:hlinkClick r:id="rId12"/>
              </a:rPr>
              <a:t>http://www.nativeamericancultures.com/famous.htm</a:t>
            </a:r>
            <a:endParaRPr lang="en-US" sz="14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eaLnBrk="1" hangingPunct="1"/>
            <a:endParaRPr lang="en-U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9144000" cy="1143000"/>
          </a:xfrm>
        </p:spPr>
        <p:txBody>
          <a:bodyPr>
            <a:normAutofit fontScale="90000"/>
          </a:bodyPr>
          <a:lstStyle/>
          <a:p>
            <a:pPr algn="ctr"/>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sz="6700" b="1" dirty="0" smtClean="0">
                <a:latin typeface="Arial" pitchFamily="34" charset="0"/>
                <a:cs typeface="Arial" pitchFamily="34" charset="0"/>
              </a:rPr>
              <a:t>We are all related!</a:t>
            </a:r>
            <a:endParaRPr lang="en-US" sz="6700" dirty="0" smtClean="0">
              <a:latin typeface="Arial" pitchFamily="34" charset="0"/>
              <a:cs typeface="Arial" pitchFamily="34" charset="0"/>
            </a:endParaRPr>
          </a:p>
        </p:txBody>
      </p:sp>
      <p:sp>
        <p:nvSpPr>
          <p:cNvPr id="5123" name="Rectangle 3"/>
          <p:cNvSpPr>
            <a:spLocks noGrp="1" noChangeArrowheads="1"/>
          </p:cNvSpPr>
          <p:nvPr>
            <p:ph idx="1"/>
          </p:nvPr>
        </p:nvSpPr>
        <p:spPr>
          <a:xfrm>
            <a:off x="533400" y="1371600"/>
            <a:ext cx="8229600" cy="4953000"/>
          </a:xfrm>
        </p:spPr>
        <p:txBody>
          <a:bodyPr/>
          <a:lstStyle/>
          <a:p>
            <a:pPr algn="ctr">
              <a:buNone/>
            </a:pPr>
            <a:r>
              <a:rPr lang="en-US" b="1" dirty="0" smtClean="0">
                <a:latin typeface="Arial" pitchFamily="34" charset="0"/>
                <a:cs typeface="Arial" pitchFamily="34" charset="0"/>
              </a:rPr>
              <a:t>Introduction - !!!</a:t>
            </a:r>
            <a:r>
              <a:rPr lang="en-US" b="1" dirty="0" err="1" smtClean="0">
                <a:latin typeface="Arial" pitchFamily="34" charset="0"/>
                <a:cs typeface="Arial" pitchFamily="34" charset="0"/>
              </a:rPr>
              <a:t>Mitakuye</a:t>
            </a:r>
            <a:r>
              <a:rPr lang="en-US" b="1" dirty="0" smtClean="0">
                <a:latin typeface="Arial" pitchFamily="34" charset="0"/>
                <a:cs typeface="Arial" pitchFamily="34" charset="0"/>
              </a:rPr>
              <a:t> </a:t>
            </a:r>
            <a:r>
              <a:rPr lang="en-US" b="1" dirty="0" err="1" smtClean="0">
                <a:latin typeface="Arial" pitchFamily="34" charset="0"/>
                <a:cs typeface="Arial" pitchFamily="34" charset="0"/>
              </a:rPr>
              <a:t>oyasin</a:t>
            </a:r>
            <a:r>
              <a:rPr lang="en-US" b="1" dirty="0" smtClean="0">
                <a:latin typeface="Arial" pitchFamily="34" charset="0"/>
                <a:cs typeface="Arial" pitchFamily="34" charset="0"/>
              </a:rPr>
              <a:t>!!!</a:t>
            </a:r>
          </a:p>
          <a:p>
            <a:pPr marL="342900" lvl="1" indent="-342900">
              <a:buFont typeface="Arial" pitchFamily="34" charset="0"/>
              <a:buChar char="•"/>
            </a:pPr>
            <a:r>
              <a:rPr lang="en-US" sz="1400" dirty="0" smtClean="0">
                <a:latin typeface="Arial" pitchFamily="34" charset="0"/>
                <a:cs typeface="Arial" pitchFamily="34" charset="0"/>
              </a:rPr>
              <a:t>This learning asset will be a combination of instructor narration and  student interactivity.  The objective of this presentation is to teach the students that  the significance of Native American Heritage Month is for American Indians everywhere to show “Pride in their heritage and honor to their ancestors”, as well as a few of the many contributions and accomplishments Native American Indians celebrate during National Heritage Month in November.</a:t>
            </a:r>
          </a:p>
          <a:p>
            <a:pPr>
              <a:buFont typeface="Arial" pitchFamily="34" charset="0"/>
              <a:buChar char="•"/>
            </a:pPr>
            <a:endParaRPr lang="en-US" sz="1400" dirty="0" smtClean="0">
              <a:latin typeface="Arial" pitchFamily="34" charset="0"/>
              <a:cs typeface="Arial" pitchFamily="34" charset="0"/>
            </a:endParaRPr>
          </a:p>
          <a:p>
            <a:pPr>
              <a:buFont typeface="Arial" pitchFamily="34" charset="0"/>
              <a:buChar char="•"/>
            </a:pPr>
            <a:r>
              <a:rPr lang="en-US" sz="1400" dirty="0" smtClean="0">
                <a:latin typeface="Arial" pitchFamily="34" charset="0"/>
                <a:cs typeface="Arial" pitchFamily="34" charset="0"/>
              </a:rPr>
              <a:t>Students will be given quizzes, i.e., match, fill in the blank, and an essay, during the presentation.   Correct responses will be given smiley faces and golden stars while incorrect responses will be rewarded with sad faces and red stars.   They will be asked to raise their hands to respond to the statements and to write their responses on a separate sheet of paper that will be submitted to the instructor at the end of the presentation.</a:t>
            </a:r>
          </a:p>
          <a:p>
            <a:pPr>
              <a:buFont typeface="Arial" pitchFamily="34" charset="0"/>
              <a:buChar char="•"/>
            </a:pPr>
            <a:endParaRPr lang="en-US" sz="1400" dirty="0" smtClean="0">
              <a:latin typeface="Arial" pitchFamily="34" charset="0"/>
              <a:cs typeface="Arial" pitchFamily="34" charset="0"/>
            </a:endParaRPr>
          </a:p>
          <a:p>
            <a:pPr>
              <a:buFont typeface="Arial" pitchFamily="34" charset="0"/>
              <a:buChar char="•"/>
            </a:pPr>
            <a:r>
              <a:rPr lang="en-US" sz="1400" dirty="0" smtClean="0">
                <a:latin typeface="Arial" pitchFamily="34" charset="0"/>
                <a:cs typeface="Arial" pitchFamily="34" charset="0"/>
              </a:rPr>
              <a:t>Students will also have an opportunity to question, comment, criticize, and give feedback, after the presentation in order for the instructor to verify that they are absorbing, understanding, and retaining the information.  So, let’s get started.</a:t>
            </a:r>
          </a:p>
          <a:p>
            <a:pPr marL="342900" lvl="1" indent="-342900">
              <a:buNone/>
            </a:pPr>
            <a:endParaRPr lang="en-US" sz="1400" dirty="0" smtClean="0">
              <a:latin typeface="Arial" pitchFamily="34" charset="0"/>
              <a:cs typeface="Arial" pitchFamily="34" charset="0"/>
            </a:endParaRPr>
          </a:p>
          <a:p>
            <a:pPr>
              <a:buFont typeface="Arial" pitchFamily="34" charset="0"/>
              <a:buChar char="•"/>
            </a:pPr>
            <a:r>
              <a:rPr lang="en-US" sz="1400" dirty="0" smtClean="0">
                <a:latin typeface="Arial" pitchFamily="34" charset="0"/>
                <a:cs typeface="Arial" pitchFamily="34" charset="0"/>
              </a:rPr>
              <a:t>A timeline which is shown on slide #3, is a listing of some important historical events associated with Native American Indians.  Slide #4 is a matching quiz that will be given to help the instructor see what areas are being comprehended and what areas, if any, need to be improved.</a:t>
            </a:r>
          </a:p>
          <a:p>
            <a:pPr>
              <a:buNone/>
            </a:pPr>
            <a:endParaRPr lang="en-US" sz="1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lgn="ctr"/>
            <a:r>
              <a:rPr lang="en-US" sz="4400" dirty="0" smtClean="0">
                <a:latin typeface="Arial" pitchFamily="34" charset="0"/>
                <a:cs typeface="Arial" pitchFamily="34" charset="0"/>
              </a:rPr>
              <a:t>REFERENCES (cont’d)</a:t>
            </a:r>
            <a:endParaRPr lang="en-US" sz="4400" dirty="0"/>
          </a:p>
        </p:txBody>
      </p:sp>
      <p:sp>
        <p:nvSpPr>
          <p:cNvPr id="5" name="Content Placeholder 4"/>
          <p:cNvSpPr>
            <a:spLocks noGrp="1"/>
          </p:cNvSpPr>
          <p:nvPr>
            <p:ph idx="1"/>
          </p:nvPr>
        </p:nvSpPr>
        <p:spPr>
          <a:xfrm>
            <a:off x="457200" y="1219200"/>
            <a:ext cx="8229600" cy="5105400"/>
          </a:xfrm>
        </p:spPr>
        <p:txBody>
          <a:bodyPr/>
          <a:lstStyle/>
          <a:p>
            <a:pPr>
              <a:buNone/>
            </a:pPr>
            <a:r>
              <a:rPr lang="en-US" sz="1400" dirty="0" smtClean="0">
                <a:latin typeface="Arial" pitchFamily="34" charset="0"/>
                <a:cs typeface="Arial" pitchFamily="34" charset="0"/>
              </a:rPr>
              <a:t>Native American Culture, 2010, Native American Housing, Retrieved August 4, 2010 from: </a:t>
            </a:r>
            <a:r>
              <a:rPr lang="en-US" sz="1400" u="sng" dirty="0" smtClean="0">
                <a:latin typeface="Arial" pitchFamily="34" charset="0"/>
                <a:cs typeface="Arial" pitchFamily="34" charset="0"/>
                <a:hlinkClick r:id="rId2"/>
              </a:rPr>
              <a:t>http://www.greatdreams.com/native.htm</a:t>
            </a:r>
            <a:endParaRPr lang="en-US" sz="1400" u="sng" dirty="0" smtClean="0">
              <a:latin typeface="Arial" pitchFamily="34" charset="0"/>
              <a:cs typeface="Arial" pitchFamily="34" charset="0"/>
            </a:endParaRPr>
          </a:p>
          <a:p>
            <a:pPr>
              <a:buNone/>
            </a:pPr>
            <a:r>
              <a:rPr lang="en-US" sz="1400" dirty="0" smtClean="0">
                <a:latin typeface="Arial" pitchFamily="34" charset="0"/>
                <a:cs typeface="Arial" pitchFamily="34" charset="0"/>
              </a:rPr>
              <a:t>Native American Facts For Kids, 1998-2009, Lakota and Dakota Sioux Fact Sheet, Retrieved August 4, 2010 from: </a:t>
            </a:r>
            <a:r>
              <a:rPr lang="en-US" sz="1400" u="sng" dirty="0" smtClean="0">
                <a:latin typeface="Arial" pitchFamily="34" charset="0"/>
                <a:cs typeface="Arial" pitchFamily="34" charset="0"/>
                <a:hlinkClick r:id="rId3"/>
              </a:rPr>
              <a:t>http://www.bigorrin.org/sioux_kids.htm</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Powerful People, 2010, Historical People of Power, Retrieved August 4, 2010 from: </a:t>
            </a:r>
            <a:r>
              <a:rPr lang="en-US" sz="1400" dirty="0" smtClean="0">
                <a:latin typeface="Arial" pitchFamily="34" charset="0"/>
                <a:cs typeface="Arial" pitchFamily="34" charset="0"/>
                <a:hlinkClick r:id="rId4"/>
              </a:rPr>
              <a:t>http://www.powersource.com/gallery/people/default.html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Resource Bank Historical Documents, 1942, The Trail of Tears, Retrieved August 3, 2010 from: </a:t>
            </a:r>
            <a:r>
              <a:rPr lang="en-US" sz="1400" dirty="0" smtClean="0">
                <a:latin typeface="Arial" pitchFamily="34" charset="0"/>
                <a:cs typeface="Arial" pitchFamily="34" charset="0"/>
                <a:hlinkClick r:id="rId5"/>
              </a:rPr>
              <a:t>http://www.pbs.org/wgbh/aia/part4/4h1567.html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Resource Bank People &amp; Events, 1814-1858, Indian Removal, Retrieved August 3, 2010 from: </a:t>
            </a:r>
            <a:r>
              <a:rPr lang="en-US" sz="1400" dirty="0" smtClean="0">
                <a:latin typeface="Arial" pitchFamily="34" charset="0"/>
                <a:cs typeface="Arial" pitchFamily="34" charset="0"/>
                <a:hlinkClick r:id="rId6"/>
              </a:rPr>
              <a:t>http://www.pbs.org/wgbh/aia/part4/4p2959.html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Significant Native American Leaders, 2001-2010, Native Americans, 1500s-Present, Retrieved August 4, 2010 from: </a:t>
            </a:r>
            <a:r>
              <a:rPr lang="en-US" sz="1400" dirty="0" smtClean="0">
                <a:latin typeface="Arial" pitchFamily="34" charset="0"/>
                <a:cs typeface="Arial" pitchFamily="34" charset="0"/>
                <a:hlinkClick r:id="rId7"/>
              </a:rPr>
              <a:t>http://www.u-s-history.com/pages/h3951.html</a:t>
            </a:r>
            <a:endParaRPr lang="en-US" sz="1400" dirty="0" smtClean="0">
              <a:latin typeface="Arial" pitchFamily="34" charset="0"/>
              <a:cs typeface="Arial" pitchFamily="34" charset="0"/>
            </a:endParaRPr>
          </a:p>
          <a:p>
            <a:pPr>
              <a:buNone/>
            </a:pPr>
            <a:r>
              <a:rPr lang="en-US" sz="1400" dirty="0" smtClean="0">
                <a:latin typeface="Arial" pitchFamily="34" charset="0"/>
                <a:cs typeface="Arial" pitchFamily="34" charset="0"/>
              </a:rPr>
              <a:t>The Basics, 2010, The Topic: Trail of Tears, Retrieved August 4, 2010 from: </a:t>
            </a:r>
            <a:r>
              <a:rPr lang="en-US" sz="1400" dirty="0" smtClean="0">
                <a:latin typeface="Arial" pitchFamily="34" charset="0"/>
                <a:cs typeface="Arial" pitchFamily="34" charset="0"/>
                <a:hlinkClick r:id="rId8"/>
              </a:rPr>
              <a:t>http://www.42explore2.com/trailoftears.htm</a:t>
            </a:r>
            <a:endParaRPr lang="en-US" sz="14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a:buNone/>
            </a:pPr>
            <a:endParaRPr lang="en-US" sz="1400" dirty="0" smtClean="0">
              <a:latin typeface="Arial" pitchFamily="34" charset="0"/>
              <a:cs typeface="Arial" pitchFamily="34" charset="0"/>
            </a:endParaRPr>
          </a:p>
          <a:p>
            <a:pPr>
              <a:buNone/>
            </a:pPr>
            <a:endParaRPr lang="en-US" sz="14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0" y="0"/>
            <a:ext cx="9144000" cy="1143000"/>
          </a:xfrm>
        </p:spPr>
        <p:txBody>
          <a:bodyPr>
            <a:normAutofit fontScale="90000"/>
          </a:bodyPr>
          <a:lstStyle/>
          <a:p>
            <a:pPr algn="ctr" eaLnBrk="1" hangingPunct="1"/>
            <a:r>
              <a:rPr lang="en-US" b="1" dirty="0" smtClean="0">
                <a:latin typeface="Arial" pitchFamily="34" charset="0"/>
                <a:cs typeface="Arial" pitchFamily="34" charset="0"/>
              </a:rPr>
              <a:t>HISTORICAL TIMELINE OF NATIVE AMERICAN INDIANS</a:t>
            </a:r>
          </a:p>
        </p:txBody>
      </p:sp>
      <p:sp>
        <p:nvSpPr>
          <p:cNvPr id="6147" name="Rectangle 5"/>
          <p:cNvSpPr>
            <a:spLocks noGrp="1" noChangeArrowheads="1"/>
          </p:cNvSpPr>
          <p:nvPr>
            <p:ph type="body" sz="half" idx="1"/>
          </p:nvPr>
        </p:nvSpPr>
        <p:spPr>
          <a:xfrm>
            <a:off x="457200" y="1295400"/>
            <a:ext cx="8229600" cy="1295400"/>
          </a:xfrm>
        </p:spPr>
        <p:txBody>
          <a:bodyPr/>
          <a:lstStyle/>
          <a:p>
            <a:pPr eaLnBrk="1" hangingPunct="1">
              <a:buNone/>
            </a:pPr>
            <a:r>
              <a:rPr lang="en-US" dirty="0" smtClean="0">
                <a:latin typeface="Arial" pitchFamily="34" charset="0"/>
                <a:cs typeface="Arial" pitchFamily="34" charset="0"/>
              </a:rPr>
              <a:t>	</a:t>
            </a:r>
          </a:p>
        </p:txBody>
      </p:sp>
      <p:graphicFrame>
        <p:nvGraphicFramePr>
          <p:cNvPr id="27733" name="Group 85"/>
          <p:cNvGraphicFramePr>
            <a:graphicFrameLocks noGrp="1"/>
          </p:cNvGraphicFramePr>
          <p:nvPr>
            <p:ph sz="half" idx="2"/>
          </p:nvPr>
        </p:nvGraphicFramePr>
        <p:xfrm>
          <a:off x="457200" y="1752599"/>
          <a:ext cx="8229600" cy="4808833"/>
        </p:xfrm>
        <a:graphic>
          <a:graphicData uri="http://schemas.openxmlformats.org/drawingml/2006/table">
            <a:tbl>
              <a:tblPr/>
              <a:tblGrid>
                <a:gridCol w="1371600"/>
                <a:gridCol w="1371600"/>
                <a:gridCol w="1371600"/>
                <a:gridCol w="1371600"/>
                <a:gridCol w="1371600"/>
                <a:gridCol w="1371600"/>
              </a:tblGrid>
              <a:tr h="102957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Indian Removal Act passed by Congress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The Trail of Tears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Battle of Little Big Horn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Crazy Horse Memorial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Wilma </a:t>
                      </a:r>
                      <a:r>
                        <a:rPr kumimoji="0" lang="en-US" sz="1200" b="0" i="0" u="none" strike="noStrike" cap="none" normalizeH="0" baseline="0" dirty="0" err="1" smtClean="0">
                          <a:ln>
                            <a:noFill/>
                          </a:ln>
                          <a:solidFill>
                            <a:srgbClr val="000000"/>
                          </a:solidFill>
                          <a:effectLst/>
                          <a:latin typeface="Arial" pitchFamily="34" charset="0"/>
                          <a:cs typeface="Arial" pitchFamily="34" charset="0"/>
                        </a:rPr>
                        <a:t>Mankiller</a:t>
                      </a:r>
                      <a:endParaRPr kumimoji="0" lang="en-US" sz="12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Native American Heritage Month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957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1830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1838-1839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1876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1948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1985-1995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2009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9693">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Legalized removal of all Indians east of the </a:t>
                      </a:r>
                      <a:r>
                        <a:rPr kumimoji="0" lang="en-US" sz="1200" b="0" i="0" u="none" strike="noStrike" cap="none" normalizeH="0" baseline="0" dirty="0" err="1" smtClean="0">
                          <a:ln>
                            <a:noFill/>
                          </a:ln>
                          <a:solidFill>
                            <a:srgbClr val="000000"/>
                          </a:solidFill>
                          <a:effectLst/>
                          <a:latin typeface="Arial" pitchFamily="34" charset="0"/>
                          <a:cs typeface="Arial" pitchFamily="34" charset="0"/>
                        </a:rPr>
                        <a:t>Mississppi</a:t>
                      </a:r>
                      <a:r>
                        <a:rPr kumimoji="0" lang="en-US" sz="1200" b="0" i="0" u="none" strike="noStrike" cap="none" normalizeH="0" baseline="0" dirty="0" smtClean="0">
                          <a:ln>
                            <a:noFill/>
                          </a:ln>
                          <a:solidFill>
                            <a:srgbClr val="000000"/>
                          </a:solidFill>
                          <a:effectLst/>
                          <a:latin typeface="Arial" pitchFamily="34" charset="0"/>
                          <a:cs typeface="Arial" pitchFamily="34" charset="0"/>
                        </a:rPr>
                        <a:t> River to lands west of the Mississippi River</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Forced Removal of 17,000-20,000 Cherokee Indians from Georgia</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US" sz="1200"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US" sz="12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Indians defeated Custer at Little Big Horn.  The uprising was sparked by miners invading the Black Hills for gold.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sz="1200" b="0" i="0" u="none" strike="noStrike" cap="none" normalizeH="0" baseline="0" dirty="0" smtClean="0">
                          <a:ln>
                            <a:noFill/>
                          </a:ln>
                          <a:solidFill>
                            <a:srgbClr val="000000"/>
                          </a:solidFill>
                          <a:effectLst/>
                          <a:latin typeface="Arial" pitchFamily="34" charset="0"/>
                          <a:cs typeface="Arial" pitchFamily="34" charset="0"/>
                        </a:rPr>
                        <a:t> Sculptor </a:t>
                      </a:r>
                      <a:r>
                        <a:rPr kumimoji="0" lang="en-US" sz="1200" b="0" i="0" u="none" strike="noStrike" cap="none" normalizeH="0" baseline="0" dirty="0" err="1" smtClean="0">
                          <a:ln>
                            <a:noFill/>
                          </a:ln>
                          <a:solidFill>
                            <a:srgbClr val="000000"/>
                          </a:solidFill>
                          <a:effectLst/>
                          <a:latin typeface="Arial" pitchFamily="34" charset="0"/>
                          <a:cs typeface="Arial" pitchFamily="34" charset="0"/>
                        </a:rPr>
                        <a:t>Korczak</a:t>
                      </a:r>
                      <a:r>
                        <a:rPr kumimoji="0" lang="en-US" sz="1200" b="0" i="0" u="none" strike="noStrike" cap="none" normalizeH="0" baseline="0" dirty="0" smtClean="0">
                          <a:ln>
                            <a:noFill/>
                          </a:ln>
                          <a:solidFill>
                            <a:srgbClr val="000000"/>
                          </a:solidFill>
                          <a:effectLst/>
                          <a:latin typeface="Arial" pitchFamily="34" charset="0"/>
                          <a:cs typeface="Arial" pitchFamily="34" charset="0"/>
                        </a:rPr>
                        <a:t> </a:t>
                      </a:r>
                      <a:r>
                        <a:rPr kumimoji="0" lang="en-US" sz="1200" b="0" i="0" u="none" strike="noStrike" cap="none" normalizeH="0" baseline="0" dirty="0" err="1" smtClean="0">
                          <a:ln>
                            <a:noFill/>
                          </a:ln>
                          <a:solidFill>
                            <a:srgbClr val="000000"/>
                          </a:solidFill>
                          <a:effectLst/>
                          <a:latin typeface="Arial" pitchFamily="34" charset="0"/>
                          <a:cs typeface="Arial" pitchFamily="34" charset="0"/>
                        </a:rPr>
                        <a:t>Ziolkowski</a:t>
                      </a:r>
                      <a:r>
                        <a:rPr kumimoji="0" lang="en-US" sz="1200" b="0" i="0" u="none" strike="noStrike" cap="none" normalizeH="0" baseline="0" dirty="0" smtClean="0">
                          <a:ln>
                            <a:noFill/>
                          </a:ln>
                          <a:solidFill>
                            <a:srgbClr val="000000"/>
                          </a:solidFill>
                          <a:effectLst/>
                          <a:latin typeface="Arial" pitchFamily="34" charset="0"/>
                          <a:cs typeface="Arial" pitchFamily="34" charset="0"/>
                        </a:rPr>
                        <a:t> and Lakota Indian Chief Henry Standing Bear officially started Crazy Horse Memorial in South Dakota</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US" sz="12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The first woman to be elected Chief of the Cherokee Nation, Tahlequah, Oklahoma.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lang="en-US" sz="1200" dirty="0" smtClean="0">
                          <a:latin typeface="Arial" pitchFamily="34" charset="0"/>
                          <a:cs typeface="Arial" pitchFamily="34" charset="0"/>
                        </a:rPr>
                        <a:t>1990 President George H.W. Bush approved a joint resolution designating November,1990 “National American Heritage Month”</a:t>
                      </a:r>
                      <a:endParaRPr kumimoji="0" lang="en-US" sz="1200" b="0" i="0" u="none" strike="noStrike" cap="none" normalizeH="0" baseline="0" dirty="0" smtClean="0">
                        <a:ln>
                          <a:noFill/>
                        </a:ln>
                        <a:solidFill>
                          <a:srgbClr val="000000"/>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rmAutofit fontScale="90000"/>
          </a:bodyPr>
          <a:lstStyle/>
          <a:p>
            <a:pPr algn="ctr"/>
            <a:r>
              <a:rPr lang="en-US" b="1" dirty="0" smtClean="0">
                <a:latin typeface="Arial" pitchFamily="34" charset="0"/>
                <a:cs typeface="Arial" pitchFamily="34" charset="0"/>
              </a:rPr>
              <a:t>ASSOCIATE THE PICTURE WITH THE EVENT</a:t>
            </a:r>
            <a:endParaRPr lang="en-US" b="1" dirty="0">
              <a:latin typeface="Arial" pitchFamily="34" charset="0"/>
              <a:cs typeface="Arial" pitchFamily="34" charset="0"/>
            </a:endParaRPr>
          </a:p>
        </p:txBody>
      </p:sp>
      <p:pic>
        <p:nvPicPr>
          <p:cNvPr id="4" name="Content Placeholder 3" descr="images_Indian Removal Act.jpg"/>
          <p:cNvPicPr>
            <a:picLocks noGrp="1" noChangeAspect="1"/>
          </p:cNvPicPr>
          <p:nvPr>
            <p:ph idx="1"/>
          </p:nvPr>
        </p:nvPicPr>
        <p:blipFill>
          <a:blip r:embed="rId3" cstate="print"/>
          <a:stretch>
            <a:fillRect/>
          </a:stretch>
        </p:blipFill>
        <p:spPr>
          <a:xfrm>
            <a:off x="152400" y="1295400"/>
            <a:ext cx="2743200" cy="1524000"/>
          </a:xfrm>
        </p:spPr>
      </p:pic>
      <p:pic>
        <p:nvPicPr>
          <p:cNvPr id="5" name="Picture 4" descr="Cherokee Trail of Tears.jpg"/>
          <p:cNvPicPr>
            <a:picLocks noChangeAspect="1"/>
          </p:cNvPicPr>
          <p:nvPr/>
        </p:nvPicPr>
        <p:blipFill>
          <a:blip r:embed="rId4" cstate="print"/>
          <a:stretch>
            <a:fillRect/>
          </a:stretch>
        </p:blipFill>
        <p:spPr>
          <a:xfrm>
            <a:off x="152400" y="4876800"/>
            <a:ext cx="2819400" cy="1828800"/>
          </a:xfrm>
          <a:prstGeom prst="rect">
            <a:avLst/>
          </a:prstGeom>
        </p:spPr>
      </p:pic>
      <p:pic>
        <p:nvPicPr>
          <p:cNvPr id="6" name="Picture 5" descr="about-future.jpg"/>
          <p:cNvPicPr>
            <a:picLocks noChangeAspect="1"/>
          </p:cNvPicPr>
          <p:nvPr/>
        </p:nvPicPr>
        <p:blipFill>
          <a:blip r:embed="rId5" cstate="print"/>
          <a:stretch>
            <a:fillRect/>
          </a:stretch>
        </p:blipFill>
        <p:spPr>
          <a:xfrm>
            <a:off x="4038600" y="1219200"/>
            <a:ext cx="2133600" cy="1676400"/>
          </a:xfrm>
          <a:prstGeom prst="rect">
            <a:avLst/>
          </a:prstGeom>
        </p:spPr>
      </p:pic>
      <p:pic>
        <p:nvPicPr>
          <p:cNvPr id="7" name="Picture 6" descr="untitled.bmp"/>
          <p:cNvPicPr>
            <a:picLocks noChangeAspect="1"/>
          </p:cNvPicPr>
          <p:nvPr/>
        </p:nvPicPr>
        <p:blipFill>
          <a:blip r:embed="rId6" cstate="print"/>
          <a:stretch>
            <a:fillRect/>
          </a:stretch>
        </p:blipFill>
        <p:spPr>
          <a:xfrm>
            <a:off x="4191000" y="4724400"/>
            <a:ext cx="1905000" cy="1981200"/>
          </a:xfrm>
          <a:prstGeom prst="rect">
            <a:avLst/>
          </a:prstGeom>
        </p:spPr>
      </p:pic>
      <p:pic>
        <p:nvPicPr>
          <p:cNvPr id="8" name="Picture 7" descr="2616_image_file_General George Armstrong Custer.jpg"/>
          <p:cNvPicPr>
            <a:picLocks noChangeAspect="1"/>
          </p:cNvPicPr>
          <p:nvPr/>
        </p:nvPicPr>
        <p:blipFill>
          <a:blip r:embed="rId7" cstate="print"/>
          <a:stretch>
            <a:fillRect/>
          </a:stretch>
        </p:blipFill>
        <p:spPr>
          <a:xfrm>
            <a:off x="228600" y="3200400"/>
            <a:ext cx="2133600" cy="1447800"/>
          </a:xfrm>
          <a:prstGeom prst="rect">
            <a:avLst/>
          </a:prstGeom>
        </p:spPr>
      </p:pic>
      <p:pic>
        <p:nvPicPr>
          <p:cNvPr id="9" name="Picture 8" descr="untitled_Wilma Mankiller.bmp"/>
          <p:cNvPicPr>
            <a:picLocks noChangeAspect="1"/>
          </p:cNvPicPr>
          <p:nvPr/>
        </p:nvPicPr>
        <p:blipFill>
          <a:blip r:embed="rId8" cstate="print"/>
          <a:stretch>
            <a:fillRect/>
          </a:stretch>
        </p:blipFill>
        <p:spPr>
          <a:xfrm>
            <a:off x="7010400" y="4724400"/>
            <a:ext cx="1905000" cy="1905000"/>
          </a:xfrm>
          <a:prstGeom prst="rect">
            <a:avLst/>
          </a:prstGeom>
        </p:spPr>
      </p:pic>
      <p:pic>
        <p:nvPicPr>
          <p:cNvPr id="10" name="Picture 9" descr="mb-andrewjackson_Andrew Jackson.jpg"/>
          <p:cNvPicPr>
            <a:picLocks noChangeAspect="1"/>
          </p:cNvPicPr>
          <p:nvPr/>
        </p:nvPicPr>
        <p:blipFill>
          <a:blip r:embed="rId9" cstate="print"/>
          <a:stretch>
            <a:fillRect/>
          </a:stretch>
        </p:blipFill>
        <p:spPr>
          <a:xfrm>
            <a:off x="6705600" y="1295400"/>
            <a:ext cx="2133600" cy="1447800"/>
          </a:xfrm>
          <a:prstGeom prst="rect">
            <a:avLst/>
          </a:prstGeom>
        </p:spPr>
      </p:pic>
      <p:pic>
        <p:nvPicPr>
          <p:cNvPr id="11" name="Picture 10" descr="indiansmigrating_sm_Indians Migrating.jpg"/>
          <p:cNvPicPr>
            <a:picLocks noChangeAspect="1"/>
          </p:cNvPicPr>
          <p:nvPr/>
        </p:nvPicPr>
        <p:blipFill>
          <a:blip r:embed="rId10" cstate="print"/>
          <a:stretch>
            <a:fillRect/>
          </a:stretch>
        </p:blipFill>
        <p:spPr>
          <a:xfrm>
            <a:off x="4114800" y="3048000"/>
            <a:ext cx="1930400" cy="1524000"/>
          </a:xfrm>
          <a:prstGeom prst="rect">
            <a:avLst/>
          </a:prstGeom>
        </p:spPr>
      </p:pic>
      <p:pic>
        <p:nvPicPr>
          <p:cNvPr id="12" name="Picture 11" descr="untitled_Little Big Horn 2.bmp"/>
          <p:cNvPicPr>
            <a:picLocks noChangeAspect="1"/>
          </p:cNvPicPr>
          <p:nvPr/>
        </p:nvPicPr>
        <p:blipFill>
          <a:blip r:embed="rId11" cstate="print"/>
          <a:stretch>
            <a:fillRect/>
          </a:stretch>
        </p:blipFill>
        <p:spPr>
          <a:xfrm>
            <a:off x="7239000" y="2895600"/>
            <a:ext cx="1676400" cy="14478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066800"/>
          </a:xfrm>
        </p:spPr>
        <p:txBody>
          <a:bodyPr/>
          <a:lstStyle/>
          <a:p>
            <a:pPr algn="ctr"/>
            <a:r>
              <a:rPr lang="en-US" sz="4400" b="1" dirty="0" smtClean="0">
                <a:latin typeface="Arial" pitchFamily="34" charset="0"/>
                <a:cs typeface="Arial" pitchFamily="34" charset="0"/>
              </a:rPr>
              <a:t>CORRECT  RESPONSE</a:t>
            </a:r>
            <a:endParaRPr lang="en-US" sz="4400" b="1" dirty="0">
              <a:latin typeface="Arial" pitchFamily="34" charset="0"/>
              <a:cs typeface="Arial" pitchFamily="34" charset="0"/>
            </a:endParaRPr>
          </a:p>
        </p:txBody>
      </p:sp>
      <p:pic>
        <p:nvPicPr>
          <p:cNvPr id="1028" name="Picture 4" descr="C:\Users\DeMetras\AppData\Local\Microsoft\Windows\Temporary Internet Files\Content.IE5\U6ESUPPH\MC900440428[1].wmf"/>
          <p:cNvPicPr>
            <a:picLocks noGrp="1" noChangeAspect="1" noChangeArrowheads="1"/>
          </p:cNvPicPr>
          <p:nvPr>
            <p:ph idx="1"/>
          </p:nvPr>
        </p:nvPicPr>
        <p:blipFill>
          <a:blip r:embed="rId3" cstate="print"/>
          <a:srcRect/>
          <a:stretch>
            <a:fillRect/>
          </a:stretch>
        </p:blipFill>
        <p:spPr bwMode="auto">
          <a:xfrm>
            <a:off x="4038600" y="1143000"/>
            <a:ext cx="3352800" cy="3352800"/>
          </a:xfrm>
          <a:prstGeom prst="rect">
            <a:avLst/>
          </a:prstGeom>
          <a:noFill/>
        </p:spPr>
      </p:pic>
      <p:pic>
        <p:nvPicPr>
          <p:cNvPr id="1029" name="Picture 5" descr="C:\Users\DeMetras\AppData\Local\Microsoft\Windows\Temporary Internet Files\Content.IE5\U6ESUPPH\MC900437990[1].wmf"/>
          <p:cNvPicPr>
            <a:picLocks noChangeAspect="1" noChangeArrowheads="1"/>
          </p:cNvPicPr>
          <p:nvPr/>
        </p:nvPicPr>
        <p:blipFill>
          <a:blip r:embed="rId4" cstate="print"/>
          <a:srcRect/>
          <a:stretch>
            <a:fillRect/>
          </a:stretch>
        </p:blipFill>
        <p:spPr bwMode="auto">
          <a:xfrm>
            <a:off x="381000" y="2286000"/>
            <a:ext cx="3048000" cy="2971800"/>
          </a:xfrm>
          <a:prstGeom prst="rect">
            <a:avLst/>
          </a:prstGeom>
          <a:noFill/>
        </p:spPr>
      </p:pic>
      <p:pic>
        <p:nvPicPr>
          <p:cNvPr id="1030" name="Picture 6" descr="C:\Users\DeMetras\AppData\Local\Microsoft\Windows\Temporary Internet Files\Content.IE5\U6ESUPPH\MC900434387[1].wmf"/>
          <p:cNvPicPr>
            <a:picLocks noChangeAspect="1" noChangeArrowheads="1"/>
          </p:cNvPicPr>
          <p:nvPr/>
        </p:nvPicPr>
        <p:blipFill>
          <a:blip r:embed="rId5" cstate="print"/>
          <a:srcRect/>
          <a:stretch>
            <a:fillRect/>
          </a:stretch>
        </p:blipFill>
        <p:spPr bwMode="auto">
          <a:xfrm>
            <a:off x="6096000" y="4495800"/>
            <a:ext cx="2819400" cy="2362200"/>
          </a:xfrm>
          <a:prstGeom prst="rect">
            <a:avLst/>
          </a:prstGeom>
          <a:noFill/>
        </p:spPr>
      </p:pic>
      <p:sp>
        <p:nvSpPr>
          <p:cNvPr id="6" name="TextBox 5"/>
          <p:cNvSpPr txBox="1"/>
          <p:nvPr/>
        </p:nvSpPr>
        <p:spPr>
          <a:xfrm>
            <a:off x="457200" y="6019801"/>
            <a:ext cx="5323550" cy="400110"/>
          </a:xfrm>
          <a:prstGeom prst="rect">
            <a:avLst/>
          </a:prstGeom>
          <a:noFill/>
        </p:spPr>
        <p:txBody>
          <a:bodyPr wrap="square" rtlCol="0">
            <a:spAutoFit/>
          </a:bodyPr>
          <a:lstStyle/>
          <a:p>
            <a:r>
              <a:rPr lang="en-US" sz="2000" dirty="0" smtClean="0"/>
              <a:t>HIP, HIP, HOORAY!!! You are correct.</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lgn="ctr"/>
            <a:r>
              <a:rPr lang="en-US" sz="4400" b="1" dirty="0" smtClean="0">
                <a:latin typeface="Arial" pitchFamily="34" charset="0"/>
                <a:cs typeface="Arial" pitchFamily="34" charset="0"/>
              </a:rPr>
              <a:t>INCORRECT  RESPONSE</a:t>
            </a:r>
            <a:endParaRPr lang="en-US" sz="4400" b="1" dirty="0">
              <a:latin typeface="Arial" pitchFamily="34" charset="0"/>
              <a:cs typeface="Arial" pitchFamily="34" charset="0"/>
            </a:endParaRPr>
          </a:p>
        </p:txBody>
      </p:sp>
      <p:pic>
        <p:nvPicPr>
          <p:cNvPr id="2050" name="Picture 2" descr="C:\Users\DeMetras\AppData\Local\Microsoft\Windows\Temporary Internet Files\Content.IE5\DWMPZYP2\MC900434407[1].wmf"/>
          <p:cNvPicPr>
            <a:picLocks noGrp="1" noChangeAspect="1" noChangeArrowheads="1"/>
          </p:cNvPicPr>
          <p:nvPr>
            <p:ph idx="1"/>
          </p:nvPr>
        </p:nvPicPr>
        <p:blipFill>
          <a:blip r:embed="rId3" cstate="print"/>
          <a:srcRect/>
          <a:stretch>
            <a:fillRect/>
          </a:stretch>
        </p:blipFill>
        <p:spPr bwMode="auto">
          <a:xfrm>
            <a:off x="6324600" y="1600200"/>
            <a:ext cx="1873250" cy="1962150"/>
          </a:xfrm>
          <a:prstGeom prst="rect">
            <a:avLst/>
          </a:prstGeom>
          <a:noFill/>
        </p:spPr>
      </p:pic>
      <p:pic>
        <p:nvPicPr>
          <p:cNvPr id="2052" name="Picture 4" descr="C:\Users\DeMetras\AppData\Local\Microsoft\Windows\Temporary Internet Files\Content.IE5\DWMPZYP2\MC900434409[1].wmf"/>
          <p:cNvPicPr>
            <a:picLocks noChangeAspect="1" noChangeArrowheads="1"/>
          </p:cNvPicPr>
          <p:nvPr/>
        </p:nvPicPr>
        <p:blipFill>
          <a:blip r:embed="rId4" cstate="print"/>
          <a:srcRect/>
          <a:stretch>
            <a:fillRect/>
          </a:stretch>
        </p:blipFill>
        <p:spPr bwMode="auto">
          <a:xfrm>
            <a:off x="6934200" y="4267200"/>
            <a:ext cx="1939925" cy="1819275"/>
          </a:xfrm>
          <a:prstGeom prst="rect">
            <a:avLst/>
          </a:prstGeom>
          <a:noFill/>
        </p:spPr>
      </p:pic>
      <p:pic>
        <p:nvPicPr>
          <p:cNvPr id="2053" name="Picture 5" descr="C:\Users\DeMetras\AppData\Local\Microsoft\Windows\Temporary Internet Files\Content.IE5\HOHQFI60\MC900434415[1].wmf"/>
          <p:cNvPicPr>
            <a:picLocks noChangeAspect="1" noChangeArrowheads="1"/>
          </p:cNvPicPr>
          <p:nvPr/>
        </p:nvPicPr>
        <p:blipFill>
          <a:blip r:embed="rId5" cstate="print"/>
          <a:srcRect/>
          <a:stretch>
            <a:fillRect/>
          </a:stretch>
        </p:blipFill>
        <p:spPr bwMode="auto">
          <a:xfrm>
            <a:off x="152400" y="2133600"/>
            <a:ext cx="1854200" cy="1704975"/>
          </a:xfrm>
          <a:prstGeom prst="rect">
            <a:avLst/>
          </a:prstGeom>
          <a:noFill/>
        </p:spPr>
      </p:pic>
      <p:pic>
        <p:nvPicPr>
          <p:cNvPr id="2054" name="Picture 6" descr="C:\Users\DeMetras\AppData\Local\Microsoft\Windows\Temporary Internet Files\Content.IE5\1T5NIZX2\MC900423165[1].wmf"/>
          <p:cNvPicPr>
            <a:picLocks noChangeAspect="1" noChangeArrowheads="1"/>
          </p:cNvPicPr>
          <p:nvPr/>
        </p:nvPicPr>
        <p:blipFill>
          <a:blip r:embed="rId6" cstate="print"/>
          <a:srcRect/>
          <a:stretch>
            <a:fillRect/>
          </a:stretch>
        </p:blipFill>
        <p:spPr bwMode="auto">
          <a:xfrm>
            <a:off x="2286000" y="2438400"/>
            <a:ext cx="3886200" cy="3733800"/>
          </a:xfrm>
          <a:prstGeom prst="rect">
            <a:avLst/>
          </a:prstGeom>
          <a:noFill/>
        </p:spPr>
      </p:pic>
      <p:sp>
        <p:nvSpPr>
          <p:cNvPr id="8" name="TextBox 7"/>
          <p:cNvSpPr txBox="1"/>
          <p:nvPr/>
        </p:nvSpPr>
        <p:spPr>
          <a:xfrm>
            <a:off x="0" y="6248400"/>
            <a:ext cx="9144000" cy="369332"/>
          </a:xfrm>
          <a:prstGeom prst="rect">
            <a:avLst/>
          </a:prstGeom>
          <a:noFill/>
        </p:spPr>
        <p:txBody>
          <a:bodyPr wrap="square" rtlCol="0">
            <a:spAutoFit/>
          </a:bodyPr>
          <a:lstStyle/>
          <a:p>
            <a:pPr algn="ctr"/>
            <a:r>
              <a:rPr lang="en-US" dirty="0" smtClean="0"/>
              <a:t>WHAT PROBLEMS DID YOU ENCOUNTER MATCHING THE PICTURES</a:t>
            </a:r>
            <a:endParaRPr lang="en-US" dirty="0"/>
          </a:p>
        </p:txBody>
      </p:sp>
      <p:sp>
        <p:nvSpPr>
          <p:cNvPr id="10" name="TextBox 9"/>
          <p:cNvSpPr txBox="1"/>
          <p:nvPr/>
        </p:nvSpPr>
        <p:spPr>
          <a:xfrm>
            <a:off x="152400" y="1371600"/>
            <a:ext cx="5256901" cy="646331"/>
          </a:xfrm>
          <a:prstGeom prst="rect">
            <a:avLst/>
          </a:prstGeom>
          <a:noFill/>
        </p:spPr>
        <p:txBody>
          <a:bodyPr wrap="square" rtlCol="0">
            <a:spAutoFit/>
          </a:bodyPr>
          <a:lstStyle/>
          <a:p>
            <a:r>
              <a:rPr lang="en-US" dirty="0" smtClean="0"/>
              <a:t>SORRY – THE RESPONSE IS INCORRECT –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pPr algn="ctr"/>
            <a:r>
              <a:rPr lang="en-US" b="1" dirty="0" smtClean="0">
                <a:latin typeface="Arial" pitchFamily="34" charset="0"/>
                <a:cs typeface="Arial" pitchFamily="34" charset="0"/>
              </a:rPr>
              <a:t>HISTORICAL TIMELINE OF NATIVE AMERICAN INDIANS (cont’d)</a:t>
            </a:r>
            <a:endParaRPr lang="en-US" b="1" dirty="0">
              <a:latin typeface="Arial" pitchFamily="34" charset="0"/>
              <a:cs typeface="Arial" pitchFamily="34" charset="0"/>
            </a:endParaRPr>
          </a:p>
        </p:txBody>
      </p:sp>
      <p:sp>
        <p:nvSpPr>
          <p:cNvPr id="3" name="Content Placeholder 2"/>
          <p:cNvSpPr>
            <a:spLocks noGrp="1"/>
          </p:cNvSpPr>
          <p:nvPr>
            <p:ph idx="1"/>
          </p:nvPr>
        </p:nvSpPr>
        <p:spPr>
          <a:xfrm>
            <a:off x="457200" y="1219200"/>
            <a:ext cx="8229600" cy="4953000"/>
          </a:xfrm>
        </p:spPr>
        <p:txBody>
          <a:bodyPr/>
          <a:lstStyle/>
          <a:p>
            <a:r>
              <a:rPr lang="en-US" sz="2400" b="1" dirty="0" smtClean="0">
                <a:latin typeface="Arial" pitchFamily="34" charset="0"/>
                <a:cs typeface="Arial" pitchFamily="34" charset="0"/>
              </a:rPr>
              <a:t>1500:</a:t>
            </a:r>
            <a:r>
              <a:rPr lang="en-US" sz="2400" dirty="0" smtClean="0">
                <a:latin typeface="Arial" pitchFamily="34" charset="0"/>
                <a:cs typeface="Arial" pitchFamily="34" charset="0"/>
              </a:rPr>
              <a:t>  The Native American population of sixty million declines to approximately one million by the year 1900.</a:t>
            </a:r>
          </a:p>
          <a:p>
            <a:r>
              <a:rPr lang="en-US" sz="2400" b="1" dirty="0" smtClean="0">
                <a:latin typeface="Arial" pitchFamily="34" charset="0"/>
                <a:cs typeface="Arial" pitchFamily="34" charset="0"/>
              </a:rPr>
              <a:t>1607:</a:t>
            </a:r>
            <a:r>
              <a:rPr lang="en-US" sz="2400" dirty="0" smtClean="0">
                <a:latin typeface="Arial" pitchFamily="34" charset="0"/>
                <a:cs typeface="Arial" pitchFamily="34" charset="0"/>
              </a:rPr>
              <a:t>  First permanent English colony established at Jamestown, Virginia.</a:t>
            </a:r>
          </a:p>
          <a:p>
            <a:r>
              <a:rPr lang="en-US" sz="2400" b="1" dirty="0" smtClean="0">
                <a:latin typeface="Arial" pitchFamily="34" charset="0"/>
                <a:cs typeface="Arial" pitchFamily="34" charset="0"/>
              </a:rPr>
              <a:t>1622:</a:t>
            </a:r>
            <a:r>
              <a:rPr lang="en-US" sz="2400" dirty="0" smtClean="0">
                <a:latin typeface="Arial" pitchFamily="34" charset="0"/>
                <a:cs typeface="Arial" pitchFamily="34" charset="0"/>
              </a:rPr>
              <a:t>  First Indian uprising in an English colony. </a:t>
            </a:r>
          </a:p>
          <a:p>
            <a:pPr marL="347472" indent="-347472">
              <a:spcBef>
                <a:spcPts val="864"/>
              </a:spcBef>
              <a:buFont typeface="Arial" pitchFamily="34" charset="0"/>
              <a:buChar char="•"/>
            </a:pPr>
            <a:r>
              <a:rPr lang="en-US" sz="2400" b="1" dirty="0" smtClean="0">
                <a:latin typeface="Arial" pitchFamily="34" charset="0"/>
                <a:cs typeface="Arial" pitchFamily="34" charset="0"/>
              </a:rPr>
              <a:t>1638:</a:t>
            </a:r>
            <a:r>
              <a:rPr lang="en-US" sz="2400" dirty="0" smtClean="0">
                <a:latin typeface="Arial" pitchFamily="34" charset="0"/>
                <a:cs typeface="Arial" pitchFamily="34" charset="0"/>
              </a:rPr>
              <a:t>  First Reservations established by Puritans  near New Haven, Connecticut. </a:t>
            </a:r>
          </a:p>
          <a:p>
            <a:pPr marL="347472" indent="-347472">
              <a:spcBef>
                <a:spcPts val="864"/>
              </a:spcBef>
              <a:buFont typeface="Arial" pitchFamily="34" charset="0"/>
              <a:buChar char="•"/>
            </a:pPr>
            <a:r>
              <a:rPr lang="en-US" sz="2400" b="1" dirty="0" smtClean="0">
                <a:latin typeface="Arial" pitchFamily="34" charset="0"/>
                <a:cs typeface="Arial" pitchFamily="34" charset="0"/>
              </a:rPr>
              <a:t>1778:</a:t>
            </a:r>
            <a:r>
              <a:rPr lang="en-US" sz="2400" dirty="0" smtClean="0">
                <a:latin typeface="Arial" pitchFamily="34" charset="0"/>
                <a:cs typeface="Arial" pitchFamily="34" charset="0"/>
              </a:rPr>
              <a:t>  Continental Congress made the first treaty with Indians (</a:t>
            </a:r>
            <a:r>
              <a:rPr lang="en-US" sz="2400" dirty="0" err="1" smtClean="0">
                <a:latin typeface="Arial" pitchFamily="34" charset="0"/>
                <a:cs typeface="Arial" pitchFamily="34" charset="0"/>
              </a:rPr>
              <a:t>Delawares</a:t>
            </a:r>
            <a:r>
              <a:rPr lang="en-US" sz="2400" dirty="0" smtClean="0">
                <a:latin typeface="Arial" pitchFamily="34" charset="0"/>
                <a:cs typeface="Arial" pitchFamily="34" charset="0"/>
              </a:rPr>
              <a:t>).</a:t>
            </a:r>
          </a:p>
          <a:p>
            <a:pPr marL="347472" indent="-347472">
              <a:spcBef>
                <a:spcPts val="864"/>
              </a:spcBef>
              <a:buFont typeface="Arial" pitchFamily="34" charset="0"/>
              <a:buChar char="•"/>
            </a:pPr>
            <a:r>
              <a:rPr lang="en-US" sz="2400" b="1" dirty="0" smtClean="0">
                <a:latin typeface="Arial" pitchFamily="34" charset="0"/>
                <a:cs typeface="Arial" pitchFamily="34" charset="0"/>
              </a:rPr>
              <a:t>1830:</a:t>
            </a:r>
            <a:r>
              <a:rPr lang="en-US" sz="2400" dirty="0" smtClean="0">
                <a:latin typeface="Arial" pitchFamily="34" charset="0"/>
                <a:cs typeface="Arial" pitchFamily="34" charset="0"/>
              </a:rPr>
              <a:t> Indian Removal Act passed which legalized the removal of all Indians east of the Mississippi River to lands west of the Mississippi River.</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pPr algn="ctr"/>
            <a:r>
              <a:rPr lang="en-US" b="1" dirty="0" smtClean="0">
                <a:latin typeface="Arial" pitchFamily="34" charset="0"/>
                <a:cs typeface="Arial" pitchFamily="34" charset="0"/>
              </a:rPr>
              <a:t>HISTORICAL TIMELINE OF NATIVE AMERICAN INDIANS (</a:t>
            </a:r>
            <a:r>
              <a:rPr lang="en-US" b="1" dirty="0" err="1" smtClean="0">
                <a:latin typeface="Arial" pitchFamily="34" charset="0"/>
                <a:cs typeface="Arial" pitchFamily="34" charset="0"/>
              </a:rPr>
              <a:t>cont</a:t>
            </a:r>
            <a:r>
              <a:rPr lang="en-US" dirty="0" err="1" smtClean="0">
                <a:latin typeface="Arial" pitchFamily="34" charset="0"/>
                <a:cs typeface="Arial" pitchFamily="34" charset="0"/>
              </a:rPr>
              <a:t>;d</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295400"/>
            <a:ext cx="8229600" cy="5105400"/>
          </a:xfrm>
        </p:spPr>
        <p:txBody>
          <a:bodyPr/>
          <a:lstStyle/>
          <a:p>
            <a:r>
              <a:rPr lang="en-US" sz="2000" b="1" dirty="0" smtClean="0">
                <a:latin typeface="Arial" pitchFamily="34" charset="0"/>
                <a:cs typeface="Arial" pitchFamily="34" charset="0"/>
              </a:rPr>
              <a:t>1890:</a:t>
            </a:r>
            <a:r>
              <a:rPr lang="en-US" sz="2000" dirty="0" smtClean="0">
                <a:latin typeface="Arial" pitchFamily="34" charset="0"/>
                <a:cs typeface="Arial" pitchFamily="34" charset="0"/>
              </a:rPr>
              <a:t>  The Wounded Knee Massacre, which was originally referred to by the United States (U.S.) army as the Battle of Wounded Knee, is considered the last battle between white soldiers and Native American Indians.</a:t>
            </a:r>
          </a:p>
          <a:p>
            <a:r>
              <a:rPr lang="en-US" sz="2000" b="1" dirty="0" smtClean="0">
                <a:latin typeface="Arial" pitchFamily="34" charset="0"/>
                <a:cs typeface="Arial" pitchFamily="34" charset="0"/>
              </a:rPr>
              <a:t>1924:</a:t>
            </a:r>
            <a:r>
              <a:rPr lang="en-US" sz="2000" dirty="0" smtClean="0">
                <a:latin typeface="Arial" pitchFamily="34" charset="0"/>
                <a:cs typeface="Arial" pitchFamily="34" charset="0"/>
              </a:rPr>
              <a:t>  All Native American Indians declared citizens of the U.S.</a:t>
            </a:r>
          </a:p>
          <a:p>
            <a:r>
              <a:rPr lang="en-US" sz="2000" b="1" dirty="0" smtClean="0">
                <a:latin typeface="Arial" pitchFamily="34" charset="0"/>
                <a:cs typeface="Arial" pitchFamily="34" charset="0"/>
              </a:rPr>
              <a:t>1934:  </a:t>
            </a:r>
            <a:r>
              <a:rPr lang="en-US" sz="2000" dirty="0" smtClean="0">
                <a:latin typeface="Arial" pitchFamily="34" charset="0"/>
                <a:cs typeface="Arial" pitchFamily="34" charset="0"/>
              </a:rPr>
              <a:t>Wheeler-Howard Act was passed to protect the Native American Indian culture.</a:t>
            </a:r>
          </a:p>
          <a:p>
            <a:r>
              <a:rPr lang="en-US" sz="2000" b="1" dirty="0" smtClean="0">
                <a:latin typeface="Arial" pitchFamily="34" charset="0"/>
                <a:cs typeface="Arial" pitchFamily="34" charset="0"/>
              </a:rPr>
              <a:t>1990:  </a:t>
            </a:r>
            <a:r>
              <a:rPr lang="en-US" sz="2000" dirty="0" smtClean="0">
                <a:latin typeface="Arial" pitchFamily="34" charset="0"/>
                <a:cs typeface="Arial" pitchFamily="34" charset="0"/>
              </a:rPr>
              <a:t>President George H.W. Bush approved a joint resolution designating November,1990 “National American Indian Heritage Month”.</a:t>
            </a:r>
          </a:p>
          <a:p>
            <a:endParaRPr lang="en-US" dirty="0"/>
          </a:p>
        </p:txBody>
      </p:sp>
      <p:pic>
        <p:nvPicPr>
          <p:cNvPr id="4" name="Picture 3" descr="bigfoot_Miniconjou Chief Big Foot.jpg"/>
          <p:cNvPicPr>
            <a:picLocks noChangeAspect="1"/>
          </p:cNvPicPr>
          <p:nvPr/>
        </p:nvPicPr>
        <p:blipFill>
          <a:blip r:embed="rId2" cstate="print"/>
          <a:stretch>
            <a:fillRect/>
          </a:stretch>
        </p:blipFill>
        <p:spPr>
          <a:xfrm>
            <a:off x="5562600" y="4343400"/>
            <a:ext cx="3124200" cy="2057400"/>
          </a:xfrm>
          <a:prstGeom prst="rect">
            <a:avLst/>
          </a:prstGeom>
        </p:spPr>
      </p:pic>
      <p:sp>
        <p:nvSpPr>
          <p:cNvPr id="5" name="TextBox 4"/>
          <p:cNvSpPr txBox="1"/>
          <p:nvPr/>
        </p:nvSpPr>
        <p:spPr>
          <a:xfrm>
            <a:off x="2743200" y="5334000"/>
            <a:ext cx="2813591" cy="646331"/>
          </a:xfrm>
          <a:prstGeom prst="rect">
            <a:avLst/>
          </a:prstGeom>
          <a:noFill/>
        </p:spPr>
        <p:txBody>
          <a:bodyPr wrap="none" rtlCol="0">
            <a:spAutoFit/>
          </a:bodyPr>
          <a:lstStyle/>
          <a:p>
            <a:r>
              <a:rPr lang="en-US" dirty="0" err="1" smtClean="0"/>
              <a:t>Miniconjou</a:t>
            </a:r>
            <a:r>
              <a:rPr lang="en-US" dirty="0" smtClean="0"/>
              <a:t> Chief Big Foot</a:t>
            </a:r>
          </a:p>
          <a:p>
            <a:r>
              <a:rPr lang="en-US" dirty="0" smtClean="0"/>
              <a:t>Wounded Knee Massacre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85800"/>
          </a:xfrm>
        </p:spPr>
        <p:txBody>
          <a:bodyPr>
            <a:normAutofit fontScale="90000"/>
          </a:bodyPr>
          <a:lstStyle/>
          <a:p>
            <a:pPr algn="ctr"/>
            <a:r>
              <a:rPr lang="en-US" sz="4400" b="1" dirty="0" smtClean="0">
                <a:latin typeface="Arial" pitchFamily="34" charset="0"/>
                <a:cs typeface="Arial" pitchFamily="34" charset="0"/>
              </a:rPr>
              <a:t>HISTORICAL TIMELINE  PRETEST</a:t>
            </a:r>
            <a:endParaRPr lang="en-US" sz="4400" b="1" dirty="0">
              <a:latin typeface="Arial" pitchFamily="34" charset="0"/>
              <a:cs typeface="Arial" pitchFamily="34" charset="0"/>
            </a:endParaRPr>
          </a:p>
        </p:txBody>
      </p:sp>
      <p:sp>
        <p:nvSpPr>
          <p:cNvPr id="3" name="Content Placeholder 2"/>
          <p:cNvSpPr>
            <a:spLocks noGrp="1"/>
          </p:cNvSpPr>
          <p:nvPr>
            <p:ph idx="1"/>
          </p:nvPr>
        </p:nvSpPr>
        <p:spPr>
          <a:xfrm>
            <a:off x="457200" y="1219200"/>
            <a:ext cx="8229600" cy="5486400"/>
          </a:xfrm>
        </p:spPr>
        <p:txBody>
          <a:bodyPr/>
          <a:lstStyle/>
          <a:p>
            <a:pPr>
              <a:buNone/>
            </a:pPr>
            <a:r>
              <a:rPr lang="en-US" sz="2400" dirty="0" smtClean="0">
                <a:latin typeface="Arial" pitchFamily="34" charset="0"/>
                <a:cs typeface="Arial" pitchFamily="34" charset="0"/>
              </a:rPr>
              <a:t>On a separate sheet of paper, write down the following sentences and fill in the blanks:</a:t>
            </a:r>
          </a:p>
          <a:p>
            <a:pPr>
              <a:buNone/>
            </a:pPr>
            <a:r>
              <a:rPr lang="en-US" sz="2400" dirty="0" smtClean="0">
                <a:latin typeface="Arial" pitchFamily="34" charset="0"/>
                <a:cs typeface="Arial" pitchFamily="34" charset="0"/>
              </a:rPr>
              <a:t>1. The Indian Removal Act was passed in ______.</a:t>
            </a:r>
          </a:p>
          <a:p>
            <a:pPr>
              <a:buNone/>
            </a:pPr>
            <a:r>
              <a:rPr lang="en-US" sz="2400" dirty="0" smtClean="0">
                <a:latin typeface="Arial" pitchFamily="34" charset="0"/>
                <a:cs typeface="Arial" pitchFamily="34" charset="0"/>
              </a:rPr>
              <a:t>2. In 1607, the first permanent English colony was established at ____________________.</a:t>
            </a:r>
          </a:p>
          <a:p>
            <a:pPr>
              <a:buNone/>
            </a:pPr>
            <a:r>
              <a:rPr lang="en-US" sz="2400" dirty="0" smtClean="0">
                <a:latin typeface="Arial" pitchFamily="34" charset="0"/>
                <a:cs typeface="Arial" pitchFamily="34" charset="0"/>
              </a:rPr>
              <a:t>3. National American Heritage month is     celebrated    in __________________.</a:t>
            </a:r>
          </a:p>
          <a:p>
            <a:pPr>
              <a:buNone/>
            </a:pPr>
            <a:r>
              <a:rPr lang="en-US" sz="2400" dirty="0" smtClean="0">
                <a:latin typeface="Arial" pitchFamily="34" charset="0"/>
                <a:cs typeface="Arial" pitchFamily="34" charset="0"/>
              </a:rPr>
              <a:t>4. The Wounded Knee Massacre was originally referred to as the ________________________ by United States army.</a:t>
            </a:r>
          </a:p>
          <a:p>
            <a:pPr>
              <a:buNone/>
            </a:pPr>
            <a:r>
              <a:rPr lang="en-US" sz="2400" dirty="0" smtClean="0">
                <a:latin typeface="Arial" pitchFamily="34" charset="0"/>
                <a:cs typeface="Arial" pitchFamily="34" charset="0"/>
              </a:rPr>
              <a:t>5. All Native American Indians were declared citizens of the United States in _____________.</a:t>
            </a:r>
            <a:endParaRPr lang="en-US" sz="2400" dirty="0">
              <a:latin typeface="Arial" pitchFamily="34" charset="0"/>
              <a:cs typeface="Arial" pitchFamily="34" charset="0"/>
            </a:endParaRPr>
          </a:p>
        </p:txBody>
      </p:sp>
      <p:sp>
        <p:nvSpPr>
          <p:cNvPr id="4" name="TextBox 3"/>
          <p:cNvSpPr txBox="1"/>
          <p:nvPr/>
        </p:nvSpPr>
        <p:spPr>
          <a:xfrm>
            <a:off x="3842549" y="6096000"/>
            <a:ext cx="4916731" cy="646331"/>
          </a:xfrm>
          <a:prstGeom prst="rect">
            <a:avLst/>
          </a:prstGeom>
          <a:noFill/>
        </p:spPr>
        <p:txBody>
          <a:bodyPr wrap="none" rtlCol="0">
            <a:spAutoFit/>
          </a:bodyPr>
          <a:lstStyle/>
          <a:p>
            <a:r>
              <a:rPr lang="en-US" dirty="0" smtClean="0"/>
              <a:t>Answers to the above sentences can be found</a:t>
            </a:r>
          </a:p>
          <a:p>
            <a:r>
              <a:rPr lang="en-US" dirty="0" smtClean="0"/>
              <a:t>on slides 7 and 8</a:t>
            </a:r>
            <a:endParaRPr lang="en-US" dirty="0"/>
          </a:p>
        </p:txBody>
      </p:sp>
    </p:spTree>
  </p:cSld>
  <p:clrMapOvr>
    <a:masterClrMapping/>
  </p:clrMapOvr>
</p:sld>
</file>

<file path=ppt/theme/theme1.xml><?xml version="1.0" encoding="utf-8"?>
<a:theme xmlns:a="http://schemas.openxmlformats.org/drawingml/2006/main" name="Native American Heritage Month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 on product or service">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on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Presentation on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Presentation on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Presentation on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
      <a:clrScheme name="Presentation on product or service 5">
        <a:dk1>
          <a:srgbClr val="000000"/>
        </a:dk1>
        <a:lt1>
          <a:srgbClr val="FFFFFF"/>
        </a:lt1>
        <a:dk2>
          <a:srgbClr val="000000"/>
        </a:dk2>
        <a:lt2>
          <a:srgbClr val="996633"/>
        </a:lt2>
        <a:accent1>
          <a:srgbClr val="CC9900"/>
        </a:accent1>
        <a:accent2>
          <a:srgbClr val="FFECB7"/>
        </a:accent2>
        <a:accent3>
          <a:srgbClr val="FFFFFF"/>
        </a:accent3>
        <a:accent4>
          <a:srgbClr val="000000"/>
        </a:accent4>
        <a:accent5>
          <a:srgbClr val="E2CAAA"/>
        </a:accent5>
        <a:accent6>
          <a:srgbClr val="E7D6A6"/>
        </a:accent6>
        <a:hlink>
          <a:srgbClr val="996633"/>
        </a:hlink>
        <a:folHlink>
          <a:srgbClr val="FF9900"/>
        </a:folHlink>
      </a:clrScheme>
      <a:clrMap bg1="lt1" tx1="dk1" bg2="lt2" tx2="dk2" accent1="accent1" accent2="accent2" accent3="accent3" accent4="accent4" accent5="accent5" accent6="accent6" hlink="hlink" folHlink="folHlink"/>
    </a:extraClrScheme>
    <a:extraClrScheme>
      <a:clrScheme name="Presentation on product or service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738</TotalTime>
  <Words>1732</Words>
  <Application>Microsoft Office PowerPoint</Application>
  <PresentationFormat>On-screen Show (4:3)</PresentationFormat>
  <Paragraphs>188</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Native American Heritage Month presentation</vt:lpstr>
      <vt:lpstr>   PRESENTATION</vt:lpstr>
      <vt:lpstr> We are all related!</vt:lpstr>
      <vt:lpstr>HISTORICAL TIMELINE OF NATIVE AMERICAN INDIANS</vt:lpstr>
      <vt:lpstr>ASSOCIATE THE PICTURE WITH THE EVENT</vt:lpstr>
      <vt:lpstr>CORRECT  RESPONSE</vt:lpstr>
      <vt:lpstr>INCORRECT  RESPONSE</vt:lpstr>
      <vt:lpstr>HISTORICAL TIMELINE OF NATIVE AMERICAN INDIANS (cont’d)</vt:lpstr>
      <vt:lpstr>HISTORICAL TIMELINE OF NATIVE AMERICAN INDIANS (cont;d)</vt:lpstr>
      <vt:lpstr>HISTORICAL TIMELINE  PRETEST</vt:lpstr>
      <vt:lpstr>CORRECT  RESPONSE</vt:lpstr>
      <vt:lpstr>INCORRECT  RESPONSE</vt:lpstr>
      <vt:lpstr>ACCOMPLISHMENTS OF NATIVE AMERICAN INDIANS</vt:lpstr>
      <vt:lpstr>ACCOMPLISHMENTS OF NATIVE AMERICAN INDIANS (cont’d)</vt:lpstr>
      <vt:lpstr>ACCOMPLISHMENTS OF NATIVE AMERICAN INDIANS (cont’d)</vt:lpstr>
      <vt:lpstr>ESSAY</vt:lpstr>
      <vt:lpstr>CONCLUSION</vt:lpstr>
      <vt:lpstr>CONCLUSION (cont’d)</vt:lpstr>
      <vt:lpstr>CONCLUSION (cont’d)</vt:lpstr>
      <vt:lpstr>REFERENCES</vt:lpstr>
      <vt:lpstr>REFERENCES (cont’d)</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Native American  Heritage Month Presentation</dc:title>
  <dc:creator>DeMetras Willis</dc:creator>
  <cp:lastModifiedBy>DeMetras Willis</cp:lastModifiedBy>
  <cp:revision>168</cp:revision>
  <dcterms:created xsi:type="dcterms:W3CDTF">2010-05-27T23:03:57Z</dcterms:created>
  <dcterms:modified xsi:type="dcterms:W3CDTF">2010-08-26T19:11:15Z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TC102383731033</vt:lpwstr>
  </property>
</Properties>
</file>